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26"/>
  </p:handoutMasterIdLst>
  <p:sldIdLst>
    <p:sldId id="256" r:id="rId2"/>
    <p:sldId id="257" r:id="rId3"/>
    <p:sldId id="258" r:id="rId4"/>
    <p:sldId id="263" r:id="rId5"/>
    <p:sldId id="259" r:id="rId6"/>
    <p:sldId id="264" r:id="rId7"/>
    <p:sldId id="265" r:id="rId8"/>
    <p:sldId id="279" r:id="rId9"/>
    <p:sldId id="266" r:id="rId10"/>
    <p:sldId id="267" r:id="rId11"/>
    <p:sldId id="268" r:id="rId12"/>
    <p:sldId id="269" r:id="rId13"/>
    <p:sldId id="270" r:id="rId14"/>
    <p:sldId id="271" r:id="rId15"/>
    <p:sldId id="272" r:id="rId16"/>
    <p:sldId id="274" r:id="rId17"/>
    <p:sldId id="275" r:id="rId18"/>
    <p:sldId id="278" r:id="rId19"/>
    <p:sldId id="277" r:id="rId20"/>
    <p:sldId id="273" r:id="rId21"/>
    <p:sldId id="260" r:id="rId22"/>
    <p:sldId id="280" r:id="rId23"/>
    <p:sldId id="261" r:id="rId24"/>
    <p:sldId id="262" r:id="rId25"/>
  </p:sldIdLst>
  <p:sldSz cx="9144000" cy="6858000" type="screen4x3"/>
  <p:notesSz cx="6881813"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6" d="100"/>
          <a:sy n="86" d="100"/>
        </p:scale>
        <p:origin x="-1092" y="-78"/>
      </p:cViewPr>
      <p:guideLst>
        <p:guide orient="horz" pos="912"/>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9.wmf"/></Relationships>
</file>

<file path=ppt/drawings/_rels/vmlDrawing10.vml.rels><?xml version="1.0" encoding="UTF-8" standalone="yes"?>
<Relationships xmlns="http://schemas.openxmlformats.org/package/2006/relationships"><Relationship Id="rId2" Type="http://schemas.openxmlformats.org/officeDocument/2006/relationships/image" Target="../media/image29.wmf"/><Relationship Id="rId1" Type="http://schemas.openxmlformats.org/officeDocument/2006/relationships/image" Target="../media/image28.wmf"/></Relationships>
</file>

<file path=ppt/drawings/_rels/vmlDrawing11.vml.rels><?xml version="1.0" encoding="UTF-8" standalone="yes"?>
<Relationships xmlns="http://schemas.openxmlformats.org/package/2006/relationships"><Relationship Id="rId2" Type="http://schemas.openxmlformats.org/officeDocument/2006/relationships/image" Target="../media/image31.wmf"/><Relationship Id="rId1" Type="http://schemas.openxmlformats.org/officeDocument/2006/relationships/image" Target="../media/image30.wmf"/></Relationships>
</file>

<file path=ppt/drawings/_rels/vmlDrawing12.vml.rels><?xml version="1.0" encoding="UTF-8" standalone="yes"?>
<Relationships xmlns="http://schemas.openxmlformats.org/package/2006/relationships"><Relationship Id="rId2" Type="http://schemas.openxmlformats.org/officeDocument/2006/relationships/image" Target="../media/image32.wmf"/><Relationship Id="rId1" Type="http://schemas.openxmlformats.org/officeDocument/2006/relationships/image" Target="../media/image16.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image" Target="../media/image11.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image" Target="../media/image14.wmf"/><Relationship Id="rId1" Type="http://schemas.openxmlformats.org/officeDocument/2006/relationships/image" Target="../media/image13.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17.wmf"/><Relationship Id="rId1" Type="http://schemas.openxmlformats.org/officeDocument/2006/relationships/image" Target="../media/image16.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8.w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21.wmf"/><Relationship Id="rId1" Type="http://schemas.openxmlformats.org/officeDocument/2006/relationships/image" Target="../media/image20.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24.wmf"/><Relationship Id="rId2" Type="http://schemas.openxmlformats.org/officeDocument/2006/relationships/image" Target="../media/image23.wmf"/><Relationship Id="rId1" Type="http://schemas.openxmlformats.org/officeDocument/2006/relationships/image" Target="../media/image22.w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25.wmf"/><Relationship Id="rId1" Type="http://schemas.openxmlformats.org/officeDocument/2006/relationships/image" Target="../media/image16.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26.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119" cy="464820"/>
          </a:xfrm>
          <a:prstGeom prst="rect">
            <a:avLst/>
          </a:prstGeom>
        </p:spPr>
        <p:txBody>
          <a:bodyPr vert="horz" lIns="92446" tIns="46223" rIns="92446" bIns="46223" rtlCol="0"/>
          <a:lstStyle>
            <a:lvl1pPr algn="l">
              <a:defRPr sz="1200"/>
            </a:lvl1pPr>
          </a:lstStyle>
          <a:p>
            <a:endParaRPr lang="en-US"/>
          </a:p>
        </p:txBody>
      </p:sp>
      <p:sp>
        <p:nvSpPr>
          <p:cNvPr id="3" name="Date Placeholder 2"/>
          <p:cNvSpPr>
            <a:spLocks noGrp="1"/>
          </p:cNvSpPr>
          <p:nvPr>
            <p:ph type="dt" sz="quarter" idx="1"/>
          </p:nvPr>
        </p:nvSpPr>
        <p:spPr>
          <a:xfrm>
            <a:off x="3898102" y="0"/>
            <a:ext cx="2982119" cy="464820"/>
          </a:xfrm>
          <a:prstGeom prst="rect">
            <a:avLst/>
          </a:prstGeom>
        </p:spPr>
        <p:txBody>
          <a:bodyPr vert="horz" lIns="92446" tIns="46223" rIns="92446" bIns="46223" rtlCol="0"/>
          <a:lstStyle>
            <a:lvl1pPr algn="r">
              <a:defRPr sz="1200"/>
            </a:lvl1pPr>
          </a:lstStyle>
          <a:p>
            <a:fld id="{CA43198E-ACE8-465C-8642-A98E6903FF7F}" type="datetimeFigureOut">
              <a:rPr lang="en-US" smtClean="0"/>
              <a:t>6/7/2011</a:t>
            </a:fld>
            <a:endParaRPr lang="en-US"/>
          </a:p>
        </p:txBody>
      </p:sp>
      <p:sp>
        <p:nvSpPr>
          <p:cNvPr id="4" name="Footer Placeholder 3"/>
          <p:cNvSpPr>
            <a:spLocks noGrp="1"/>
          </p:cNvSpPr>
          <p:nvPr>
            <p:ph type="ftr" sz="quarter" idx="2"/>
          </p:nvPr>
        </p:nvSpPr>
        <p:spPr>
          <a:xfrm>
            <a:off x="0" y="8829967"/>
            <a:ext cx="2982119" cy="464820"/>
          </a:xfrm>
          <a:prstGeom prst="rect">
            <a:avLst/>
          </a:prstGeom>
        </p:spPr>
        <p:txBody>
          <a:bodyPr vert="horz" lIns="92446" tIns="46223" rIns="92446" bIns="46223" rtlCol="0" anchor="b"/>
          <a:lstStyle>
            <a:lvl1pPr algn="l">
              <a:defRPr sz="1200"/>
            </a:lvl1pPr>
          </a:lstStyle>
          <a:p>
            <a:endParaRPr lang="en-US"/>
          </a:p>
        </p:txBody>
      </p:sp>
      <p:sp>
        <p:nvSpPr>
          <p:cNvPr id="5" name="Slide Number Placeholder 4"/>
          <p:cNvSpPr>
            <a:spLocks noGrp="1"/>
          </p:cNvSpPr>
          <p:nvPr>
            <p:ph type="sldNum" sz="quarter" idx="3"/>
          </p:nvPr>
        </p:nvSpPr>
        <p:spPr>
          <a:xfrm>
            <a:off x="3898102" y="8829967"/>
            <a:ext cx="2982119" cy="464820"/>
          </a:xfrm>
          <a:prstGeom prst="rect">
            <a:avLst/>
          </a:prstGeom>
        </p:spPr>
        <p:txBody>
          <a:bodyPr vert="horz" lIns="92446" tIns="46223" rIns="92446" bIns="46223" rtlCol="0" anchor="b"/>
          <a:lstStyle>
            <a:lvl1pPr algn="r">
              <a:defRPr sz="1200"/>
            </a:lvl1pPr>
          </a:lstStyle>
          <a:p>
            <a:fld id="{95129D19-F47F-4B43-AE73-7F06150311D0}" type="slidenum">
              <a:rPr lang="en-US" smtClean="0"/>
              <a:t>‹#›</a:t>
            </a:fld>
            <a:endParaRPr lang="en-US"/>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D5217F9-3B97-412B-8E0C-D3516230B931}" type="datetimeFigureOut">
              <a:rPr lang="en-US" smtClean="0"/>
              <a:pPr/>
              <a:t>6/7/2011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8D4CFCB-CAB9-4AD5-AB46-09EAC40A0EFD}"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D5217F9-3B97-412B-8E0C-D3516230B931}" type="datetimeFigureOut">
              <a:rPr lang="en-US" smtClean="0"/>
              <a:pPr/>
              <a:t>6/7/2011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8D4CFCB-CAB9-4AD5-AB46-09EAC40A0EF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D5217F9-3B97-412B-8E0C-D3516230B931}" type="datetimeFigureOut">
              <a:rPr lang="en-US" smtClean="0"/>
              <a:pPr/>
              <a:t>6/7/2011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8D4CFCB-CAB9-4AD5-AB46-09EAC40A0EF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D5217F9-3B97-412B-8E0C-D3516230B931}" type="datetimeFigureOut">
              <a:rPr lang="en-US" smtClean="0"/>
              <a:pPr/>
              <a:t>6/7/2011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8D4CFCB-CAB9-4AD5-AB46-09EAC40A0EF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D5217F9-3B97-412B-8E0C-D3516230B931}" type="datetimeFigureOut">
              <a:rPr lang="en-US" smtClean="0"/>
              <a:pPr/>
              <a:t>6/7/2011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8D4CFCB-CAB9-4AD5-AB46-09EAC40A0EFD}"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D5217F9-3B97-412B-8E0C-D3516230B931}" type="datetimeFigureOut">
              <a:rPr lang="en-US" smtClean="0"/>
              <a:pPr/>
              <a:t>6/7/2011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8D4CFCB-CAB9-4AD5-AB46-09EAC40A0EF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D5217F9-3B97-412B-8E0C-D3516230B931}" type="datetimeFigureOut">
              <a:rPr lang="en-US" smtClean="0"/>
              <a:pPr/>
              <a:t>6/7/2011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8D4CFCB-CAB9-4AD5-AB46-09EAC40A0EF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D5217F9-3B97-412B-8E0C-D3516230B931}" type="datetimeFigureOut">
              <a:rPr lang="en-US" smtClean="0"/>
              <a:pPr/>
              <a:t>6/7/2011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8D4CFCB-CAB9-4AD5-AB46-09EAC40A0EF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D5217F9-3B97-412B-8E0C-D3516230B931}" type="datetimeFigureOut">
              <a:rPr lang="en-US" smtClean="0"/>
              <a:pPr/>
              <a:t>6/7/2011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8D4CFCB-CAB9-4AD5-AB46-09EAC40A0EF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D5217F9-3B97-412B-8E0C-D3516230B931}" type="datetimeFigureOut">
              <a:rPr lang="en-US" smtClean="0"/>
              <a:pPr/>
              <a:t>6/7/2011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8D4CFCB-CAB9-4AD5-AB46-09EAC40A0EF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D5217F9-3B97-412B-8E0C-D3516230B931}" type="datetimeFigureOut">
              <a:rPr lang="en-US" smtClean="0"/>
              <a:pPr/>
              <a:t>6/7/2011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8D4CFCB-CAB9-4AD5-AB46-09EAC40A0EFD}"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D5217F9-3B97-412B-8E0C-D3516230B931}" type="datetimeFigureOut">
              <a:rPr lang="en-US" smtClean="0"/>
              <a:pPr/>
              <a:t>6/7/2011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8D4CFCB-CAB9-4AD5-AB46-09EAC40A0EFD}"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5.xml"/><Relationship Id="rId1" Type="http://schemas.openxmlformats.org/officeDocument/2006/relationships/vmlDrawing" Target="../drawings/vmlDrawing2.vml"/><Relationship Id="rId4" Type="http://schemas.openxmlformats.org/officeDocument/2006/relationships/oleObject" Target="../embeddings/oleObject3.bin"/></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3.vml"/><Relationship Id="rId5" Type="http://schemas.openxmlformats.org/officeDocument/2006/relationships/oleObject" Target="../embeddings/oleObject6.bin"/><Relationship Id="rId4" Type="http://schemas.openxmlformats.org/officeDocument/2006/relationships/oleObject" Target="../embeddings/oleObject5.bin"/></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image" Target="../media/image3.png"/><Relationship Id="rId5" Type="http://schemas.openxmlformats.org/officeDocument/2006/relationships/image" Target="../media/image1.png"/><Relationship Id="rId4" Type="http://schemas.openxmlformats.org/officeDocument/2006/relationships/oleObject" Target="../embeddings/oleObject8.bin"/></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2.xml"/><Relationship Id="rId1" Type="http://schemas.openxmlformats.org/officeDocument/2006/relationships/vmlDrawing" Target="../drawings/vmlDrawing5.vml"/><Relationship Id="rId4" Type="http://schemas.openxmlformats.org/officeDocument/2006/relationships/image" Target="../media/image19.emf"/></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5.xml"/><Relationship Id="rId1" Type="http://schemas.openxmlformats.org/officeDocument/2006/relationships/vmlDrawing" Target="../drawings/vmlDrawing6.vml"/><Relationship Id="rId4" Type="http://schemas.openxmlformats.org/officeDocument/2006/relationships/oleObject" Target="../embeddings/oleObject11.bin"/></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Layout" Target="../slideLayouts/slideLayout2.xml"/><Relationship Id="rId1" Type="http://schemas.openxmlformats.org/officeDocument/2006/relationships/vmlDrawing" Target="../drawings/vmlDrawing7.vml"/><Relationship Id="rId5" Type="http://schemas.openxmlformats.org/officeDocument/2006/relationships/oleObject" Target="../embeddings/oleObject14.bin"/><Relationship Id="rId4" Type="http://schemas.openxmlformats.org/officeDocument/2006/relationships/oleObject" Target="../embeddings/oleObject13.bin"/></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15.bin"/><Relationship Id="rId2" Type="http://schemas.openxmlformats.org/officeDocument/2006/relationships/slideLayout" Target="../slideLayouts/slideLayout2.xml"/><Relationship Id="rId1" Type="http://schemas.openxmlformats.org/officeDocument/2006/relationships/vmlDrawing" Target="../drawings/vmlDrawing8.vml"/><Relationship Id="rId6" Type="http://schemas.openxmlformats.org/officeDocument/2006/relationships/image" Target="../media/image3.png"/><Relationship Id="rId5" Type="http://schemas.openxmlformats.org/officeDocument/2006/relationships/image" Target="../media/image1.png"/><Relationship Id="rId4" Type="http://schemas.openxmlformats.org/officeDocument/2006/relationships/oleObject" Target="../embeddings/oleObject16.bin"/></Relationships>
</file>

<file path=ppt/slides/_rels/slide17.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slideLayout" Target="../slideLayouts/slideLayout2.xml"/><Relationship Id="rId1" Type="http://schemas.openxmlformats.org/officeDocument/2006/relationships/vmlDrawing" Target="../drawings/vmlDrawing9.vml"/><Relationship Id="rId4" Type="http://schemas.openxmlformats.org/officeDocument/2006/relationships/oleObject" Target="../embeddings/oleObject17.bin"/></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18.bin"/><Relationship Id="rId2" Type="http://schemas.openxmlformats.org/officeDocument/2006/relationships/slideLayout" Target="../slideLayouts/slideLayout5.xml"/><Relationship Id="rId1" Type="http://schemas.openxmlformats.org/officeDocument/2006/relationships/vmlDrawing" Target="../drawings/vmlDrawing10.vml"/><Relationship Id="rId4" Type="http://schemas.openxmlformats.org/officeDocument/2006/relationships/oleObject" Target="../embeddings/oleObject19.bin"/></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20.bin"/><Relationship Id="rId2" Type="http://schemas.openxmlformats.org/officeDocument/2006/relationships/slideLayout" Target="../slideLayouts/slideLayout2.xml"/><Relationship Id="rId1" Type="http://schemas.openxmlformats.org/officeDocument/2006/relationships/vmlDrawing" Target="../drawings/vmlDrawing11.vml"/><Relationship Id="rId5" Type="http://schemas.openxmlformats.org/officeDocument/2006/relationships/oleObject" Target="../embeddings/oleObject22.bin"/><Relationship Id="rId4" Type="http://schemas.openxmlformats.org/officeDocument/2006/relationships/oleObject" Target="../embeddings/oleObject21.bin"/></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23.bin"/><Relationship Id="rId2" Type="http://schemas.openxmlformats.org/officeDocument/2006/relationships/slideLayout" Target="../slideLayouts/slideLayout2.xml"/><Relationship Id="rId1" Type="http://schemas.openxmlformats.org/officeDocument/2006/relationships/vmlDrawing" Target="../drawings/vmlDrawing12.vml"/><Relationship Id="rId6" Type="http://schemas.openxmlformats.org/officeDocument/2006/relationships/image" Target="../media/image3.png"/><Relationship Id="rId5" Type="http://schemas.openxmlformats.org/officeDocument/2006/relationships/image" Target="../media/image1.png"/><Relationship Id="rId4" Type="http://schemas.openxmlformats.org/officeDocument/2006/relationships/oleObject" Target="../embeddings/oleObject24.bin"/></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5.emf"/></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6.emf"/><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Tic-</a:t>
            </a:r>
            <a:r>
              <a:rPr lang="en-US" smtClean="0"/>
              <a:t>Tac</a:t>
            </a:r>
            <a:r>
              <a:rPr lang="en-US" dirty="0" smtClean="0"/>
              <a:t>-Tolerance</a:t>
            </a:r>
            <a:endParaRPr lang="en-US" dirty="0"/>
          </a:p>
        </p:txBody>
      </p:sp>
      <p:sp>
        <p:nvSpPr>
          <p:cNvPr id="3" name="Subtitle 2"/>
          <p:cNvSpPr>
            <a:spLocks noGrp="1"/>
          </p:cNvSpPr>
          <p:nvPr>
            <p:ph type="subTitle" idx="1"/>
          </p:nvPr>
        </p:nvSpPr>
        <p:spPr/>
        <p:txBody>
          <a:bodyPr/>
          <a:lstStyle/>
          <a:p>
            <a:r>
              <a:rPr lang="en-US" dirty="0" smtClean="0"/>
              <a:t>Steve and </a:t>
            </a:r>
            <a:r>
              <a:rPr lang="en-US" dirty="0" err="1" smtClean="0"/>
              <a:t>Torsten</a:t>
            </a:r>
            <a:endParaRPr lang="en-US" dirty="0"/>
          </a:p>
        </p:txBody>
      </p:sp>
      <p:pic>
        <p:nvPicPr>
          <p:cNvPr id="8200" name="Picture 8" descr="http://www.yousoftware.com/images/red-x.png"/>
          <p:cNvPicPr>
            <a:picLocks noChangeAspect="1" noChangeArrowheads="1"/>
          </p:cNvPicPr>
          <p:nvPr/>
        </p:nvPicPr>
        <p:blipFill>
          <a:blip r:embed="rId2" cstate="print"/>
          <a:srcRect/>
          <a:stretch>
            <a:fillRect/>
          </a:stretch>
        </p:blipFill>
        <p:spPr bwMode="auto">
          <a:xfrm>
            <a:off x="-533400" y="3352800"/>
            <a:ext cx="4000500" cy="4000501"/>
          </a:xfrm>
          <a:prstGeom prst="rect">
            <a:avLst/>
          </a:prstGeom>
          <a:noFill/>
        </p:spPr>
      </p:pic>
      <p:pic>
        <p:nvPicPr>
          <p:cNvPr id="8202" name="Picture 10" descr="Red Serif O Letter Clip Art"/>
          <p:cNvPicPr>
            <a:picLocks noChangeAspect="1" noChangeArrowheads="1"/>
          </p:cNvPicPr>
          <p:nvPr/>
        </p:nvPicPr>
        <p:blipFill>
          <a:blip r:embed="rId3" cstate="print"/>
          <a:srcRect/>
          <a:stretch>
            <a:fillRect/>
          </a:stretch>
        </p:blipFill>
        <p:spPr bwMode="auto">
          <a:xfrm>
            <a:off x="2147483647" y="-1414463"/>
            <a:ext cx="2571750" cy="2867026"/>
          </a:xfrm>
          <a:prstGeom prst="rect">
            <a:avLst/>
          </a:prstGeom>
          <a:noFill/>
        </p:spPr>
      </p:pic>
      <p:pic>
        <p:nvPicPr>
          <p:cNvPr id="8204" name="Picture 12" descr="Red Serif O Letter Clip Art"/>
          <p:cNvPicPr>
            <a:picLocks noChangeAspect="1" noChangeArrowheads="1"/>
          </p:cNvPicPr>
          <p:nvPr/>
        </p:nvPicPr>
        <p:blipFill>
          <a:blip r:embed="rId3" cstate="print"/>
          <a:srcRect/>
          <a:stretch>
            <a:fillRect/>
          </a:stretch>
        </p:blipFill>
        <p:spPr bwMode="auto">
          <a:xfrm>
            <a:off x="2147483647" y="-1414463"/>
            <a:ext cx="2571750" cy="2867026"/>
          </a:xfrm>
          <a:prstGeom prst="rect">
            <a:avLst/>
          </a:prstGeom>
          <a:noFill/>
        </p:spPr>
      </p:pic>
      <p:pic>
        <p:nvPicPr>
          <p:cNvPr id="8206" name="Picture 14" descr="http://www.neowin.net/images/uploaded/Opera_256x256.png"/>
          <p:cNvPicPr>
            <a:picLocks noChangeAspect="1" noChangeArrowheads="1"/>
          </p:cNvPicPr>
          <p:nvPr/>
        </p:nvPicPr>
        <p:blipFill>
          <a:blip r:embed="rId4" cstate="print"/>
          <a:srcRect/>
          <a:stretch>
            <a:fillRect/>
          </a:stretch>
        </p:blipFill>
        <p:spPr bwMode="auto">
          <a:xfrm>
            <a:off x="6172200" y="3886200"/>
            <a:ext cx="2971800" cy="2971800"/>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Testing Wins</a:t>
            </a:r>
            <a:endParaRPr lang="en-US" dirty="0"/>
          </a:p>
        </p:txBody>
      </p:sp>
      <p:sp>
        <p:nvSpPr>
          <p:cNvPr id="6" name="Text Placeholder 5"/>
          <p:cNvSpPr>
            <a:spLocks noGrp="1"/>
          </p:cNvSpPr>
          <p:nvPr>
            <p:ph type="body" idx="1"/>
          </p:nvPr>
        </p:nvSpPr>
        <p:spPr/>
        <p:txBody>
          <a:bodyPr/>
          <a:lstStyle/>
          <a:p>
            <a:r>
              <a:rPr lang="en-US" dirty="0" smtClean="0"/>
              <a:t>State</a:t>
            </a:r>
            <a:endParaRPr lang="en-US" dirty="0"/>
          </a:p>
        </p:txBody>
      </p:sp>
      <p:sp>
        <p:nvSpPr>
          <p:cNvPr id="7" name="Content Placeholder 6"/>
          <p:cNvSpPr>
            <a:spLocks noGrp="1"/>
          </p:cNvSpPr>
          <p:nvPr>
            <p:ph sz="half" idx="2"/>
          </p:nvPr>
        </p:nvSpPr>
        <p:spPr/>
        <p:txBody>
          <a:bodyPr/>
          <a:lstStyle/>
          <a:p>
            <a:pPr>
              <a:buNone/>
            </a:pPr>
            <a:r>
              <a:rPr lang="en-US" dirty="0" smtClean="0"/>
              <a:t>1. SRS</a:t>
            </a:r>
          </a:p>
          <a:p>
            <a:pPr>
              <a:buNone/>
            </a:pPr>
            <a:endParaRPr lang="en-US" dirty="0" smtClean="0"/>
          </a:p>
          <a:p>
            <a:pPr>
              <a:buNone/>
            </a:pPr>
            <a:r>
              <a:rPr lang="en-US" dirty="0" smtClean="0"/>
              <a:t>2. </a:t>
            </a:r>
          </a:p>
          <a:p>
            <a:pPr>
              <a:buNone/>
            </a:pPr>
            <a:endParaRPr lang="en-US" dirty="0" smtClean="0"/>
          </a:p>
          <a:p>
            <a:pPr>
              <a:buNone/>
            </a:pPr>
            <a:r>
              <a:rPr lang="en-US" dirty="0" smtClean="0"/>
              <a:t>3. </a:t>
            </a:r>
          </a:p>
          <a:p>
            <a:pPr>
              <a:buNone/>
            </a:pPr>
            <a:endParaRPr lang="en-US" dirty="0" smtClean="0"/>
          </a:p>
          <a:p>
            <a:pPr>
              <a:buNone/>
            </a:pPr>
            <a:r>
              <a:rPr lang="en-US" dirty="0" smtClean="0"/>
              <a:t> </a:t>
            </a:r>
          </a:p>
        </p:txBody>
      </p:sp>
      <p:sp>
        <p:nvSpPr>
          <p:cNvPr id="8" name="Text Placeholder 7"/>
          <p:cNvSpPr>
            <a:spLocks noGrp="1"/>
          </p:cNvSpPr>
          <p:nvPr>
            <p:ph type="body" sz="quarter" idx="3"/>
          </p:nvPr>
        </p:nvSpPr>
        <p:spPr/>
        <p:txBody>
          <a:bodyPr/>
          <a:lstStyle/>
          <a:p>
            <a:r>
              <a:rPr lang="en-US" dirty="0" smtClean="0"/>
              <a:t>Check</a:t>
            </a:r>
            <a:endParaRPr lang="en-US" dirty="0"/>
          </a:p>
        </p:txBody>
      </p:sp>
      <p:graphicFrame>
        <p:nvGraphicFramePr>
          <p:cNvPr id="13" name="Content Placeholder 12"/>
          <p:cNvGraphicFramePr>
            <a:graphicFrameLocks noChangeAspect="1"/>
          </p:cNvGraphicFramePr>
          <p:nvPr>
            <p:ph sz="quarter" idx="4"/>
          </p:nvPr>
        </p:nvGraphicFramePr>
        <p:xfrm>
          <a:off x="914400" y="2743200"/>
          <a:ext cx="1390650" cy="1211455"/>
        </p:xfrm>
        <a:graphic>
          <a:graphicData uri="http://schemas.openxmlformats.org/presentationml/2006/ole">
            <p:oleObj spid="_x0000_s5124" name="Equation" r:id="rId3" imgW="495000" imgH="431640" progId="Equation.3">
              <p:embed/>
            </p:oleObj>
          </a:graphicData>
        </a:graphic>
      </p:graphicFrame>
      <p:graphicFrame>
        <p:nvGraphicFramePr>
          <p:cNvPr id="14" name="Object 13"/>
          <p:cNvGraphicFramePr>
            <a:graphicFrameLocks noChangeAspect="1"/>
          </p:cNvGraphicFramePr>
          <p:nvPr/>
        </p:nvGraphicFramePr>
        <p:xfrm>
          <a:off x="914400" y="3962400"/>
          <a:ext cx="2311400" cy="711200"/>
        </p:xfrm>
        <a:graphic>
          <a:graphicData uri="http://schemas.openxmlformats.org/presentationml/2006/ole">
            <p:oleObj spid="_x0000_s5125" name="Equation" r:id="rId4" imgW="660240" imgH="203040" progId="Equation.3">
              <p:embed/>
            </p:oleObj>
          </a:graphicData>
        </a:graphic>
      </p:graphicFrame>
      <p:sp>
        <p:nvSpPr>
          <p:cNvPr id="17" name="TextBox 16"/>
          <p:cNvSpPr txBox="1"/>
          <p:nvPr/>
        </p:nvSpPr>
        <p:spPr>
          <a:xfrm>
            <a:off x="4724400" y="2209800"/>
            <a:ext cx="3352800" cy="1754326"/>
          </a:xfrm>
          <a:prstGeom prst="rect">
            <a:avLst/>
          </a:prstGeom>
          <a:noFill/>
        </p:spPr>
        <p:txBody>
          <a:bodyPr wrap="square" rtlCol="0">
            <a:spAutoFit/>
          </a:bodyPr>
          <a:lstStyle/>
          <a:p>
            <a:pPr marL="342900" indent="-342900">
              <a:buAutoNum type="arabicPeriod"/>
            </a:pPr>
            <a:r>
              <a:rPr lang="en-US" dirty="0" smtClean="0"/>
              <a:t>Stated</a:t>
            </a:r>
          </a:p>
          <a:p>
            <a:pPr marL="342900" indent="-342900">
              <a:buAutoNum type="arabicPeriod"/>
            </a:pPr>
            <a:endParaRPr lang="en-US" dirty="0" smtClean="0"/>
          </a:p>
          <a:p>
            <a:pPr marL="342900" indent="-342900">
              <a:buAutoNum type="arabicPeriod"/>
            </a:pPr>
            <a:r>
              <a:rPr lang="en-US" dirty="0" smtClean="0"/>
              <a:t>(66)(0.394) &gt;10</a:t>
            </a:r>
          </a:p>
          <a:p>
            <a:pPr marL="342900" indent="-342900"/>
            <a:r>
              <a:rPr lang="en-US" dirty="0" smtClean="0"/>
              <a:t>	(66)(.606) &gt; 10</a:t>
            </a:r>
          </a:p>
          <a:p>
            <a:pPr marL="342900" indent="-342900"/>
            <a:endParaRPr lang="en-US" dirty="0" smtClean="0"/>
          </a:p>
          <a:p>
            <a:pPr marL="342900" indent="-342900"/>
            <a:r>
              <a:rPr lang="en-US" dirty="0" smtClean="0"/>
              <a:t>3. All Tic-</a:t>
            </a:r>
            <a:r>
              <a:rPr lang="en-US" dirty="0" err="1" smtClean="0"/>
              <a:t>Tac</a:t>
            </a:r>
            <a:r>
              <a:rPr lang="en-US" dirty="0" smtClean="0"/>
              <a:t>-Toe Players &gt; 660</a:t>
            </a:r>
            <a:endParaRPr lang="en-US" dirty="0"/>
          </a:p>
        </p:txBody>
      </p:sp>
      <p:sp>
        <p:nvSpPr>
          <p:cNvPr id="10" name="TextBox 9"/>
          <p:cNvSpPr txBox="1"/>
          <p:nvPr/>
        </p:nvSpPr>
        <p:spPr>
          <a:xfrm>
            <a:off x="533400" y="5105400"/>
            <a:ext cx="7848600" cy="400110"/>
          </a:xfrm>
          <a:prstGeom prst="rect">
            <a:avLst/>
          </a:prstGeom>
          <a:noFill/>
        </p:spPr>
        <p:txBody>
          <a:bodyPr wrap="square" rtlCol="0">
            <a:spAutoFit/>
          </a:bodyPr>
          <a:lstStyle/>
          <a:p>
            <a:r>
              <a:rPr lang="en-US" sz="2000" dirty="0" smtClean="0"/>
              <a:t>Conditions </a:t>
            </a:r>
            <a:r>
              <a:rPr lang="en-US" sz="2000" dirty="0" err="1" smtClean="0"/>
              <a:t>met</a:t>
            </a:r>
            <a:r>
              <a:rPr lang="en-US" sz="2000" dirty="0" err="1" smtClean="0">
                <a:sym typeface="Wingdings" pitchFamily="2" charset="2"/>
              </a:rPr>
              <a:t></a:t>
            </a:r>
            <a:r>
              <a:rPr lang="en-US" sz="2000" dirty="0" err="1" smtClean="0"/>
              <a:t>Normal</a:t>
            </a:r>
            <a:r>
              <a:rPr lang="en-US" sz="2000" dirty="0" smtClean="0"/>
              <a:t> Model</a:t>
            </a:r>
            <a:r>
              <a:rPr lang="en-US" sz="2000" dirty="0" smtClean="0">
                <a:sym typeface="Wingdings" pitchFamily="2" charset="2"/>
              </a:rPr>
              <a:t></a:t>
            </a:r>
            <a:r>
              <a:rPr lang="en-US" sz="2000" dirty="0" smtClean="0"/>
              <a:t>1 </a:t>
            </a:r>
            <a:r>
              <a:rPr lang="en-US" sz="2000" dirty="0" smtClean="0"/>
              <a:t>prop Z test</a:t>
            </a:r>
            <a:endParaRPr lang="en-US" sz="20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Testing Wins</a:t>
            </a:r>
            <a:endParaRPr lang="en-US" dirty="0"/>
          </a:p>
        </p:txBody>
      </p:sp>
      <p:graphicFrame>
        <p:nvGraphicFramePr>
          <p:cNvPr id="6146" name="Object 2"/>
          <p:cNvGraphicFramePr>
            <a:graphicFrameLocks noChangeAspect="1"/>
          </p:cNvGraphicFramePr>
          <p:nvPr/>
        </p:nvGraphicFramePr>
        <p:xfrm>
          <a:off x="381000" y="1219200"/>
          <a:ext cx="3178175" cy="2133600"/>
        </p:xfrm>
        <a:graphic>
          <a:graphicData uri="http://schemas.openxmlformats.org/presentationml/2006/ole">
            <p:oleObj spid="_x0000_s6146" name="Equation" r:id="rId3" imgW="927000" imgH="622080" progId="Equation.3">
              <p:embed/>
            </p:oleObj>
          </a:graphicData>
        </a:graphic>
      </p:graphicFrame>
      <p:graphicFrame>
        <p:nvGraphicFramePr>
          <p:cNvPr id="6147" name="Object 3"/>
          <p:cNvGraphicFramePr>
            <a:graphicFrameLocks noChangeAspect="1"/>
          </p:cNvGraphicFramePr>
          <p:nvPr/>
        </p:nvGraphicFramePr>
        <p:xfrm>
          <a:off x="0" y="3352800"/>
          <a:ext cx="4057650" cy="2286000"/>
        </p:xfrm>
        <a:graphic>
          <a:graphicData uri="http://schemas.openxmlformats.org/presentationml/2006/ole">
            <p:oleObj spid="_x0000_s6147" name="Equation" r:id="rId4" imgW="1104840" imgH="622080" progId="Equation.3">
              <p:embed/>
            </p:oleObj>
          </a:graphicData>
        </a:graphic>
      </p:graphicFrame>
      <p:sp>
        <p:nvSpPr>
          <p:cNvPr id="6" name="TextBox 5"/>
          <p:cNvSpPr txBox="1"/>
          <p:nvPr/>
        </p:nvSpPr>
        <p:spPr>
          <a:xfrm>
            <a:off x="0" y="5534561"/>
            <a:ext cx="4648200" cy="1323439"/>
          </a:xfrm>
          <a:prstGeom prst="rect">
            <a:avLst/>
          </a:prstGeom>
          <a:noFill/>
        </p:spPr>
        <p:txBody>
          <a:bodyPr wrap="square" rtlCol="0">
            <a:spAutoFit/>
          </a:bodyPr>
          <a:lstStyle/>
          <a:p>
            <a:r>
              <a:rPr lang="en-US" sz="8000" dirty="0" smtClean="0"/>
              <a:t>Z = -1.723</a:t>
            </a:r>
            <a:endParaRPr lang="en-US" sz="8000" dirty="0"/>
          </a:p>
        </p:txBody>
      </p:sp>
      <p:graphicFrame>
        <p:nvGraphicFramePr>
          <p:cNvPr id="7" name="Object 6"/>
          <p:cNvGraphicFramePr>
            <a:graphicFrameLocks noChangeAspect="1"/>
          </p:cNvGraphicFramePr>
          <p:nvPr/>
        </p:nvGraphicFramePr>
        <p:xfrm>
          <a:off x="4648200" y="2590800"/>
          <a:ext cx="3986213" cy="787400"/>
        </p:xfrm>
        <a:graphic>
          <a:graphicData uri="http://schemas.openxmlformats.org/presentationml/2006/ole">
            <p:oleObj spid="_x0000_s6148" name="Equation" r:id="rId5" imgW="1028520" imgH="203040" progId="Equation.3">
              <p:embed/>
            </p:oleObj>
          </a:graphicData>
        </a:graphic>
      </p:graphicFrame>
      <p:sp>
        <p:nvSpPr>
          <p:cNvPr id="8" name="TextBox 7"/>
          <p:cNvSpPr txBox="1"/>
          <p:nvPr/>
        </p:nvSpPr>
        <p:spPr>
          <a:xfrm>
            <a:off x="4495800" y="5411450"/>
            <a:ext cx="4495800" cy="1446550"/>
          </a:xfrm>
          <a:prstGeom prst="rect">
            <a:avLst/>
          </a:prstGeom>
          <a:noFill/>
        </p:spPr>
        <p:txBody>
          <a:bodyPr wrap="square" rtlCol="0">
            <a:spAutoFit/>
          </a:bodyPr>
          <a:lstStyle/>
          <a:p>
            <a:r>
              <a:rPr lang="en-US" sz="8800" dirty="0" smtClean="0"/>
              <a:t>P = 0.042</a:t>
            </a:r>
            <a:endParaRPr lang="en-US" sz="88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Testing Wins</a:t>
            </a:r>
            <a:endParaRPr lang="en-US" dirty="0"/>
          </a:p>
        </p:txBody>
      </p:sp>
      <p:sp>
        <p:nvSpPr>
          <p:cNvPr id="3" name="Content Placeholder 2"/>
          <p:cNvSpPr>
            <a:spLocks noGrp="1"/>
          </p:cNvSpPr>
          <p:nvPr>
            <p:ph idx="1"/>
          </p:nvPr>
        </p:nvSpPr>
        <p:spPr/>
        <p:txBody>
          <a:bodyPr/>
          <a:lstStyle/>
          <a:p>
            <a:r>
              <a:rPr lang="en-US" dirty="0" smtClean="0"/>
              <a:t>We reject the        because </a:t>
            </a:r>
          </a:p>
          <a:p>
            <a:r>
              <a:rPr lang="en-US" dirty="0" smtClean="0"/>
              <a:t>We have sufficient evidence to conclude that a tic-tac-toe player will win 0 games less than 50% of the </a:t>
            </a:r>
            <a:r>
              <a:rPr lang="en-US" dirty="0" smtClean="0"/>
              <a:t>time.</a:t>
            </a:r>
          </a:p>
          <a:p>
            <a:r>
              <a:rPr lang="en-US" dirty="0" smtClean="0"/>
              <a:t>So, yes, Tic </a:t>
            </a:r>
            <a:r>
              <a:rPr lang="en-US" dirty="0" err="1" smtClean="0"/>
              <a:t>Tac</a:t>
            </a:r>
            <a:r>
              <a:rPr lang="en-US" dirty="0" smtClean="0"/>
              <a:t> Toe IS fun AND possible to win.</a:t>
            </a:r>
            <a:r>
              <a:rPr lang="en-US" dirty="0" smtClean="0"/>
              <a:t>  </a:t>
            </a:r>
            <a:endParaRPr lang="en-US" dirty="0"/>
          </a:p>
        </p:txBody>
      </p:sp>
      <p:graphicFrame>
        <p:nvGraphicFramePr>
          <p:cNvPr id="4" name="Object 3"/>
          <p:cNvGraphicFramePr>
            <a:graphicFrameLocks noChangeAspect="1"/>
          </p:cNvGraphicFramePr>
          <p:nvPr/>
        </p:nvGraphicFramePr>
        <p:xfrm>
          <a:off x="3200400" y="1600200"/>
          <a:ext cx="577850" cy="547437"/>
        </p:xfrm>
        <a:graphic>
          <a:graphicData uri="http://schemas.openxmlformats.org/presentationml/2006/ole">
            <p:oleObj spid="_x0000_s7170" name="Equation" r:id="rId3" imgW="241200" imgH="228600" progId="Equation.3">
              <p:embed/>
            </p:oleObj>
          </a:graphicData>
        </a:graphic>
      </p:graphicFrame>
      <p:graphicFrame>
        <p:nvGraphicFramePr>
          <p:cNvPr id="5" name="Object 4"/>
          <p:cNvGraphicFramePr>
            <a:graphicFrameLocks noChangeAspect="1"/>
          </p:cNvGraphicFramePr>
          <p:nvPr/>
        </p:nvGraphicFramePr>
        <p:xfrm>
          <a:off x="5334000" y="1600200"/>
          <a:ext cx="3106738" cy="482600"/>
        </p:xfrm>
        <a:graphic>
          <a:graphicData uri="http://schemas.openxmlformats.org/presentationml/2006/ole">
            <p:oleObj spid="_x0000_s7171" name="Equation" r:id="rId4" imgW="1307880" imgH="203040" progId="Equation.3">
              <p:embed/>
            </p:oleObj>
          </a:graphicData>
        </a:graphic>
      </p:graphicFrame>
      <p:pic>
        <p:nvPicPr>
          <p:cNvPr id="6" name="Picture 8" descr="http://www.yousoftware.com/images/red-x.png"/>
          <p:cNvPicPr>
            <a:picLocks noChangeAspect="1" noChangeArrowheads="1"/>
          </p:cNvPicPr>
          <p:nvPr/>
        </p:nvPicPr>
        <p:blipFill>
          <a:blip r:embed="rId5" cstate="print"/>
          <a:srcRect/>
          <a:stretch>
            <a:fillRect/>
          </a:stretch>
        </p:blipFill>
        <p:spPr bwMode="auto">
          <a:xfrm>
            <a:off x="0" y="4572000"/>
            <a:ext cx="2019300" cy="2019301"/>
          </a:xfrm>
          <a:prstGeom prst="rect">
            <a:avLst/>
          </a:prstGeom>
          <a:noFill/>
        </p:spPr>
      </p:pic>
      <p:pic>
        <p:nvPicPr>
          <p:cNvPr id="7" name="Picture 14" descr="http://www.neowin.net/images/uploaded/Opera_256x256.png"/>
          <p:cNvPicPr>
            <a:picLocks noChangeAspect="1" noChangeArrowheads="1"/>
          </p:cNvPicPr>
          <p:nvPr/>
        </p:nvPicPr>
        <p:blipFill>
          <a:blip r:embed="rId6" cstate="print"/>
          <a:srcRect/>
          <a:stretch>
            <a:fillRect/>
          </a:stretch>
        </p:blipFill>
        <p:spPr bwMode="auto">
          <a:xfrm>
            <a:off x="7359026" y="4793974"/>
            <a:ext cx="1500052" cy="1500052"/>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Testing Game Time with Age</a:t>
            </a:r>
            <a:endParaRPr lang="en-US" dirty="0"/>
          </a:p>
        </p:txBody>
      </p:sp>
      <p:graphicFrame>
        <p:nvGraphicFramePr>
          <p:cNvPr id="8194" name="Object 2"/>
          <p:cNvGraphicFramePr>
            <a:graphicFrameLocks noChangeAspect="1"/>
          </p:cNvGraphicFramePr>
          <p:nvPr/>
        </p:nvGraphicFramePr>
        <p:xfrm>
          <a:off x="2667000" y="1143000"/>
          <a:ext cx="4216400" cy="1930400"/>
        </p:xfrm>
        <a:graphic>
          <a:graphicData uri="http://schemas.openxmlformats.org/presentationml/2006/ole">
            <p:oleObj spid="_x0000_s8194" name="Equation" r:id="rId3" imgW="1054080" imgH="482400" progId="Equation.3">
              <p:embed/>
            </p:oleObj>
          </a:graphicData>
        </a:graphic>
      </p:graphicFrame>
      <p:pic>
        <p:nvPicPr>
          <p:cNvPr id="8195" name="Picture 3"/>
          <p:cNvPicPr>
            <a:picLocks noChangeAspect="1" noChangeArrowheads="1"/>
          </p:cNvPicPr>
          <p:nvPr/>
        </p:nvPicPr>
        <p:blipFill>
          <a:blip r:embed="rId4" cstate="print"/>
          <a:srcRect/>
          <a:stretch>
            <a:fillRect/>
          </a:stretch>
        </p:blipFill>
        <p:spPr bwMode="auto">
          <a:xfrm>
            <a:off x="2362200" y="3061970"/>
            <a:ext cx="4648200" cy="3796030"/>
          </a:xfrm>
          <a:prstGeom prst="rect">
            <a:avLst/>
          </a:prstGeom>
          <a:noFill/>
          <a:ln w="9525">
            <a:noFill/>
            <a:miter lim="800000"/>
            <a:headEnd/>
            <a:tailEnd/>
          </a:ln>
          <a:effec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Testing Game Time with Age</a:t>
            </a:r>
            <a:endParaRPr lang="en-US" dirty="0"/>
          </a:p>
        </p:txBody>
      </p:sp>
      <p:sp>
        <p:nvSpPr>
          <p:cNvPr id="4" name="Text Placeholder 3"/>
          <p:cNvSpPr>
            <a:spLocks noGrp="1"/>
          </p:cNvSpPr>
          <p:nvPr>
            <p:ph type="body" idx="1"/>
          </p:nvPr>
        </p:nvSpPr>
        <p:spPr/>
        <p:txBody>
          <a:bodyPr/>
          <a:lstStyle/>
          <a:p>
            <a:r>
              <a:rPr lang="en-US" dirty="0" smtClean="0"/>
              <a:t>State</a:t>
            </a:r>
            <a:endParaRPr lang="en-US" dirty="0"/>
          </a:p>
        </p:txBody>
      </p:sp>
      <p:sp>
        <p:nvSpPr>
          <p:cNvPr id="5" name="Content Placeholder 4"/>
          <p:cNvSpPr>
            <a:spLocks noGrp="1"/>
          </p:cNvSpPr>
          <p:nvPr>
            <p:ph sz="half" idx="2"/>
          </p:nvPr>
        </p:nvSpPr>
        <p:spPr/>
        <p:txBody>
          <a:bodyPr/>
          <a:lstStyle/>
          <a:p>
            <a:pPr marL="457200" indent="-457200">
              <a:buAutoNum type="arabicPeriod"/>
            </a:pPr>
            <a:r>
              <a:rPr lang="en-US" dirty="0" smtClean="0"/>
              <a:t>SRS</a:t>
            </a:r>
          </a:p>
          <a:p>
            <a:pPr marL="457200" indent="-457200">
              <a:buAutoNum type="arabicPeriod"/>
            </a:pPr>
            <a:endParaRPr lang="en-US" dirty="0" smtClean="0"/>
          </a:p>
          <a:p>
            <a:pPr marL="457200" indent="-457200">
              <a:buNone/>
            </a:pPr>
            <a:r>
              <a:rPr lang="en-US" dirty="0" smtClean="0"/>
              <a:t>2. </a:t>
            </a:r>
          </a:p>
          <a:p>
            <a:pPr marL="457200" indent="-457200">
              <a:buAutoNum type="arabicPeriod"/>
            </a:pPr>
            <a:endParaRPr lang="en-US" dirty="0" smtClean="0"/>
          </a:p>
          <a:p>
            <a:pPr marL="457200" indent="-457200">
              <a:buAutoNum type="arabicPeriod"/>
            </a:pPr>
            <a:endParaRPr lang="en-US" dirty="0" smtClean="0"/>
          </a:p>
          <a:p>
            <a:pPr marL="457200" indent="-457200">
              <a:buAutoNum type="arabicPeriod" startAt="3"/>
            </a:pPr>
            <a:r>
              <a:rPr lang="en-US" dirty="0" smtClean="0"/>
              <a:t>                     Or Normal data </a:t>
            </a:r>
            <a:endParaRPr lang="en-US" dirty="0"/>
          </a:p>
        </p:txBody>
      </p:sp>
      <p:sp>
        <p:nvSpPr>
          <p:cNvPr id="6" name="Text Placeholder 5"/>
          <p:cNvSpPr>
            <a:spLocks noGrp="1"/>
          </p:cNvSpPr>
          <p:nvPr>
            <p:ph type="body" sz="quarter" idx="3"/>
          </p:nvPr>
        </p:nvSpPr>
        <p:spPr/>
        <p:txBody>
          <a:bodyPr/>
          <a:lstStyle/>
          <a:p>
            <a:r>
              <a:rPr lang="en-US" dirty="0" smtClean="0"/>
              <a:t>Check</a:t>
            </a:r>
            <a:endParaRPr lang="en-US" dirty="0"/>
          </a:p>
        </p:txBody>
      </p:sp>
      <p:sp>
        <p:nvSpPr>
          <p:cNvPr id="7" name="Content Placeholder 6"/>
          <p:cNvSpPr>
            <a:spLocks noGrp="1"/>
          </p:cNvSpPr>
          <p:nvPr>
            <p:ph sz="quarter" idx="4"/>
          </p:nvPr>
        </p:nvSpPr>
        <p:spPr/>
        <p:txBody>
          <a:bodyPr/>
          <a:lstStyle/>
          <a:p>
            <a:pPr marL="457200" indent="-457200">
              <a:buAutoNum type="arabicPeriod"/>
            </a:pPr>
            <a:r>
              <a:rPr lang="en-US" dirty="0" smtClean="0"/>
              <a:t>Stated</a:t>
            </a:r>
          </a:p>
          <a:p>
            <a:pPr marL="457200" indent="-457200">
              <a:buAutoNum type="arabicPeriod"/>
            </a:pPr>
            <a:endParaRPr lang="en-US" dirty="0" smtClean="0"/>
          </a:p>
          <a:p>
            <a:pPr marL="457200" indent="-457200">
              <a:buAutoNum type="arabicPeriod"/>
            </a:pPr>
            <a:r>
              <a:rPr lang="en-US" dirty="0" smtClean="0"/>
              <a:t>All people over 25 &gt; 180</a:t>
            </a:r>
          </a:p>
          <a:p>
            <a:pPr marL="457200" indent="-457200">
              <a:buNone/>
            </a:pPr>
            <a:r>
              <a:rPr lang="en-US" dirty="0" smtClean="0"/>
              <a:t>	All people under 25&gt; 480</a:t>
            </a:r>
          </a:p>
          <a:p>
            <a:pPr marL="457200" indent="-457200">
              <a:buNone/>
            </a:pPr>
            <a:endParaRPr lang="en-US" dirty="0" smtClean="0"/>
          </a:p>
          <a:p>
            <a:pPr marL="457200" indent="-457200">
              <a:buNone/>
            </a:pPr>
            <a:r>
              <a:rPr lang="en-US" dirty="0" smtClean="0"/>
              <a:t>3. Both normal probability graphs are linear, and therefore normal </a:t>
            </a:r>
            <a:endParaRPr lang="en-US" dirty="0"/>
          </a:p>
        </p:txBody>
      </p:sp>
      <p:graphicFrame>
        <p:nvGraphicFramePr>
          <p:cNvPr id="8" name="Object 7"/>
          <p:cNvGraphicFramePr>
            <a:graphicFrameLocks noChangeAspect="1"/>
          </p:cNvGraphicFramePr>
          <p:nvPr/>
        </p:nvGraphicFramePr>
        <p:xfrm>
          <a:off x="838200" y="3048000"/>
          <a:ext cx="3149600" cy="914400"/>
        </p:xfrm>
        <a:graphic>
          <a:graphicData uri="http://schemas.openxmlformats.org/presentationml/2006/ole">
            <p:oleObj spid="_x0000_s9218" name="Equation" r:id="rId3" imgW="1574640" imgH="457200" progId="Equation.3">
              <p:embed/>
            </p:oleObj>
          </a:graphicData>
        </a:graphic>
      </p:graphicFrame>
      <p:graphicFrame>
        <p:nvGraphicFramePr>
          <p:cNvPr id="9" name="Object 8"/>
          <p:cNvGraphicFramePr>
            <a:graphicFrameLocks noChangeAspect="1"/>
          </p:cNvGraphicFramePr>
          <p:nvPr/>
        </p:nvGraphicFramePr>
        <p:xfrm>
          <a:off x="838200" y="4267200"/>
          <a:ext cx="1616529" cy="685800"/>
        </p:xfrm>
        <a:graphic>
          <a:graphicData uri="http://schemas.openxmlformats.org/presentationml/2006/ole">
            <p:oleObj spid="_x0000_s9219" name="Equation" r:id="rId4" imgW="419040" imgH="177480" progId="Equation.3">
              <p:embed/>
            </p:oleObj>
          </a:graphicData>
        </a:graphic>
      </p:graphicFrame>
      <p:sp>
        <p:nvSpPr>
          <p:cNvPr id="10" name="TextBox 9"/>
          <p:cNvSpPr txBox="1"/>
          <p:nvPr/>
        </p:nvSpPr>
        <p:spPr>
          <a:xfrm>
            <a:off x="381000" y="5791200"/>
            <a:ext cx="5867400" cy="923330"/>
          </a:xfrm>
          <a:prstGeom prst="rect">
            <a:avLst/>
          </a:prstGeom>
          <a:noFill/>
        </p:spPr>
        <p:txBody>
          <a:bodyPr wrap="square" rtlCol="0">
            <a:spAutoFit/>
          </a:bodyPr>
          <a:lstStyle/>
          <a:p>
            <a:r>
              <a:rPr lang="en-US" dirty="0" smtClean="0"/>
              <a:t>Conditions met </a:t>
            </a:r>
            <a:r>
              <a:rPr lang="en-US" dirty="0" smtClean="0">
                <a:sym typeface="Wingdings" pitchFamily="2" charset="2"/>
              </a:rPr>
              <a:t> Student’s t-distribution  2 sample t test</a:t>
            </a:r>
          </a:p>
          <a:p>
            <a:endParaRPr lang="en-US" dirty="0" smtClean="0">
              <a:sym typeface="Wingdings" pitchFamily="2" charset="2"/>
            </a:endParaRPr>
          </a:p>
          <a:p>
            <a:r>
              <a:rPr lang="en-US" dirty="0" err="1" smtClean="0">
                <a:sym typeface="Wingdings" pitchFamily="2" charset="2"/>
              </a:rPr>
              <a:t>Df</a:t>
            </a:r>
            <a:r>
              <a:rPr lang="en-US" dirty="0" smtClean="0">
                <a:sym typeface="Wingdings" pitchFamily="2" charset="2"/>
              </a:rPr>
              <a:t> = 61.758</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Testing Time with Age</a:t>
            </a:r>
            <a:endParaRPr lang="en-US" dirty="0"/>
          </a:p>
        </p:txBody>
      </p:sp>
      <p:sp>
        <p:nvSpPr>
          <p:cNvPr id="5" name="TextBox 4"/>
          <p:cNvSpPr txBox="1"/>
          <p:nvPr/>
        </p:nvSpPr>
        <p:spPr>
          <a:xfrm>
            <a:off x="152400" y="5750004"/>
            <a:ext cx="3733800" cy="1107996"/>
          </a:xfrm>
          <a:prstGeom prst="rect">
            <a:avLst/>
          </a:prstGeom>
          <a:noFill/>
        </p:spPr>
        <p:txBody>
          <a:bodyPr wrap="square" rtlCol="0">
            <a:spAutoFit/>
          </a:bodyPr>
          <a:lstStyle/>
          <a:p>
            <a:r>
              <a:rPr lang="en-US" sz="6600" dirty="0" smtClean="0"/>
              <a:t>t</a:t>
            </a:r>
            <a:r>
              <a:rPr lang="en-US" sz="6600" dirty="0" smtClean="0"/>
              <a:t> =-5.429 </a:t>
            </a:r>
            <a:endParaRPr lang="en-US" sz="6600" dirty="0"/>
          </a:p>
        </p:txBody>
      </p:sp>
      <p:graphicFrame>
        <p:nvGraphicFramePr>
          <p:cNvPr id="29700" name="Object 4"/>
          <p:cNvGraphicFramePr>
            <a:graphicFrameLocks noChangeAspect="1"/>
          </p:cNvGraphicFramePr>
          <p:nvPr/>
        </p:nvGraphicFramePr>
        <p:xfrm>
          <a:off x="4648200" y="2590800"/>
          <a:ext cx="3986213" cy="787400"/>
        </p:xfrm>
        <a:graphic>
          <a:graphicData uri="http://schemas.openxmlformats.org/presentationml/2006/ole">
            <p:oleObj spid="_x0000_s29700" name="Equation" r:id="rId3" imgW="1028520" imgH="203040" progId="Equation.3">
              <p:embed/>
            </p:oleObj>
          </a:graphicData>
        </a:graphic>
      </p:graphicFrame>
      <p:sp>
        <p:nvSpPr>
          <p:cNvPr id="7" name="TextBox 6"/>
          <p:cNvSpPr txBox="1"/>
          <p:nvPr/>
        </p:nvSpPr>
        <p:spPr>
          <a:xfrm>
            <a:off x="4343400" y="5715000"/>
            <a:ext cx="4800600" cy="1107996"/>
          </a:xfrm>
          <a:prstGeom prst="rect">
            <a:avLst/>
          </a:prstGeom>
          <a:noFill/>
        </p:spPr>
        <p:txBody>
          <a:bodyPr wrap="square" rtlCol="0">
            <a:spAutoFit/>
          </a:bodyPr>
          <a:lstStyle/>
          <a:p>
            <a:r>
              <a:rPr lang="en-US" sz="6600" dirty="0" smtClean="0"/>
              <a:t>p</a:t>
            </a:r>
            <a:r>
              <a:rPr lang="en-US" sz="6600" dirty="0" smtClean="0"/>
              <a:t> =5.06x10-⁷ </a:t>
            </a:r>
            <a:endParaRPr lang="en-US" sz="6600" dirty="0"/>
          </a:p>
        </p:txBody>
      </p:sp>
      <p:graphicFrame>
        <p:nvGraphicFramePr>
          <p:cNvPr id="29701" name="Object 5"/>
          <p:cNvGraphicFramePr>
            <a:graphicFrameLocks noChangeAspect="1"/>
          </p:cNvGraphicFramePr>
          <p:nvPr/>
        </p:nvGraphicFramePr>
        <p:xfrm>
          <a:off x="403225" y="1174750"/>
          <a:ext cx="3263900" cy="2395538"/>
        </p:xfrm>
        <a:graphic>
          <a:graphicData uri="http://schemas.openxmlformats.org/presentationml/2006/ole">
            <p:oleObj spid="_x0000_s29701" name="Equation" r:id="rId4" imgW="952200" imgH="698400" progId="Equation.3">
              <p:embed/>
            </p:oleObj>
          </a:graphicData>
        </a:graphic>
      </p:graphicFrame>
      <p:graphicFrame>
        <p:nvGraphicFramePr>
          <p:cNvPr id="29702" name="Object 6"/>
          <p:cNvGraphicFramePr>
            <a:graphicFrameLocks noChangeAspect="1"/>
          </p:cNvGraphicFramePr>
          <p:nvPr/>
        </p:nvGraphicFramePr>
        <p:xfrm>
          <a:off x="228600" y="3505200"/>
          <a:ext cx="4700588" cy="2222500"/>
        </p:xfrm>
        <a:graphic>
          <a:graphicData uri="http://schemas.openxmlformats.org/presentationml/2006/ole">
            <p:oleObj spid="_x0000_s29702" name="Equation" r:id="rId5" imgW="1371600" imgH="647640" progId="Equation.3">
              <p:embed/>
            </p:oleObj>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Testing Time with Age</a:t>
            </a:r>
            <a:endParaRPr lang="en-US" dirty="0"/>
          </a:p>
        </p:txBody>
      </p:sp>
      <p:sp>
        <p:nvSpPr>
          <p:cNvPr id="3" name="Content Placeholder 2"/>
          <p:cNvSpPr>
            <a:spLocks noGrp="1"/>
          </p:cNvSpPr>
          <p:nvPr>
            <p:ph idx="1"/>
          </p:nvPr>
        </p:nvSpPr>
        <p:spPr/>
        <p:txBody>
          <a:bodyPr/>
          <a:lstStyle/>
          <a:p>
            <a:r>
              <a:rPr lang="en-US" dirty="0" smtClean="0"/>
              <a:t>We reject the        because</a:t>
            </a:r>
          </a:p>
          <a:p>
            <a:r>
              <a:rPr lang="en-US" dirty="0" smtClean="0"/>
              <a:t>We have sufficient evidence to conclude that people under the age of 40 will on average play longer games of tic </a:t>
            </a:r>
            <a:r>
              <a:rPr lang="en-US" dirty="0" err="1" smtClean="0"/>
              <a:t>tac</a:t>
            </a:r>
            <a:r>
              <a:rPr lang="en-US" dirty="0" smtClean="0"/>
              <a:t> toe than people over 40.</a:t>
            </a:r>
            <a:endParaRPr lang="en-US" dirty="0"/>
          </a:p>
        </p:txBody>
      </p:sp>
      <p:graphicFrame>
        <p:nvGraphicFramePr>
          <p:cNvPr id="30722" name="Object 2"/>
          <p:cNvGraphicFramePr>
            <a:graphicFrameLocks noChangeAspect="1"/>
          </p:cNvGraphicFramePr>
          <p:nvPr/>
        </p:nvGraphicFramePr>
        <p:xfrm>
          <a:off x="3200400" y="1600200"/>
          <a:ext cx="577850" cy="547688"/>
        </p:xfrm>
        <a:graphic>
          <a:graphicData uri="http://schemas.openxmlformats.org/presentationml/2006/ole">
            <p:oleObj spid="_x0000_s30722" name="Equation" r:id="rId3" imgW="241200" imgH="228600" progId="Equation.3">
              <p:embed/>
            </p:oleObj>
          </a:graphicData>
        </a:graphic>
      </p:graphicFrame>
      <p:graphicFrame>
        <p:nvGraphicFramePr>
          <p:cNvPr id="30723" name="Object 3"/>
          <p:cNvGraphicFramePr>
            <a:graphicFrameLocks noChangeAspect="1"/>
          </p:cNvGraphicFramePr>
          <p:nvPr/>
        </p:nvGraphicFramePr>
        <p:xfrm>
          <a:off x="5257800" y="1600200"/>
          <a:ext cx="3770312" cy="542925"/>
        </p:xfrm>
        <a:graphic>
          <a:graphicData uri="http://schemas.openxmlformats.org/presentationml/2006/ole">
            <p:oleObj spid="_x0000_s30723" name="Equation" r:id="rId4" imgW="1587240" imgH="228600" progId="Equation.3">
              <p:embed/>
            </p:oleObj>
          </a:graphicData>
        </a:graphic>
      </p:graphicFrame>
      <p:pic>
        <p:nvPicPr>
          <p:cNvPr id="6" name="Picture 8" descr="http://www.yousoftware.com/images/red-x.png"/>
          <p:cNvPicPr>
            <a:picLocks noChangeAspect="1" noChangeArrowheads="1"/>
          </p:cNvPicPr>
          <p:nvPr/>
        </p:nvPicPr>
        <p:blipFill>
          <a:blip r:embed="rId5" cstate="print"/>
          <a:srcRect/>
          <a:stretch>
            <a:fillRect/>
          </a:stretch>
        </p:blipFill>
        <p:spPr bwMode="auto">
          <a:xfrm>
            <a:off x="0" y="4838699"/>
            <a:ext cx="2019300" cy="2019301"/>
          </a:xfrm>
          <a:prstGeom prst="rect">
            <a:avLst/>
          </a:prstGeom>
          <a:noFill/>
        </p:spPr>
      </p:pic>
      <p:pic>
        <p:nvPicPr>
          <p:cNvPr id="7" name="Picture 14" descr="http://www.neowin.net/images/uploaded/Opera_256x256.png"/>
          <p:cNvPicPr>
            <a:picLocks noChangeAspect="1" noChangeArrowheads="1"/>
          </p:cNvPicPr>
          <p:nvPr/>
        </p:nvPicPr>
        <p:blipFill>
          <a:blip r:embed="rId6" cstate="print"/>
          <a:srcRect/>
          <a:stretch>
            <a:fillRect/>
          </a:stretch>
        </p:blipFill>
        <p:spPr bwMode="auto">
          <a:xfrm>
            <a:off x="7359026" y="5060673"/>
            <a:ext cx="1500052" cy="1500052"/>
          </a:xfrm>
          <a:prstGeom prst="rect">
            <a:avLst/>
          </a:prstGeom>
          <a:noFill/>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Testing Competitiveness with Gender</a:t>
            </a:r>
            <a:endParaRPr lang="en-US" dirty="0"/>
          </a:p>
        </p:txBody>
      </p:sp>
      <p:pic>
        <p:nvPicPr>
          <p:cNvPr id="4" name="Picture 2"/>
          <p:cNvPicPr>
            <a:picLocks noChangeAspect="1" noChangeArrowheads="1"/>
          </p:cNvPicPr>
          <p:nvPr/>
        </p:nvPicPr>
        <p:blipFill>
          <a:blip r:embed="rId3" cstate="print"/>
          <a:srcRect/>
          <a:stretch>
            <a:fillRect/>
          </a:stretch>
        </p:blipFill>
        <p:spPr bwMode="auto">
          <a:xfrm>
            <a:off x="228600" y="2133600"/>
            <a:ext cx="3962400" cy="3235959"/>
          </a:xfrm>
          <a:prstGeom prst="rect">
            <a:avLst/>
          </a:prstGeom>
          <a:noFill/>
          <a:ln w="9525">
            <a:noFill/>
            <a:miter lim="800000"/>
            <a:headEnd/>
            <a:tailEnd/>
          </a:ln>
          <a:effectLst/>
        </p:spPr>
      </p:pic>
      <p:graphicFrame>
        <p:nvGraphicFramePr>
          <p:cNvPr id="31746" name="Object 2"/>
          <p:cNvGraphicFramePr>
            <a:graphicFrameLocks noChangeAspect="1"/>
          </p:cNvGraphicFramePr>
          <p:nvPr/>
        </p:nvGraphicFramePr>
        <p:xfrm>
          <a:off x="4318000" y="2667000"/>
          <a:ext cx="4826000" cy="1930400"/>
        </p:xfrm>
        <a:graphic>
          <a:graphicData uri="http://schemas.openxmlformats.org/presentationml/2006/ole">
            <p:oleObj spid="_x0000_s31746" name="Equation" r:id="rId4" imgW="1206360" imgH="482400" progId="Equation.3">
              <p:embed/>
            </p:oleObj>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Testing </a:t>
            </a:r>
            <a:r>
              <a:rPr lang="en-US" dirty="0" smtClean="0"/>
              <a:t>Competitiveness with Gender</a:t>
            </a:r>
            <a:endParaRPr lang="en-US" dirty="0"/>
          </a:p>
        </p:txBody>
      </p:sp>
      <p:sp>
        <p:nvSpPr>
          <p:cNvPr id="4" name="Text Placeholder 3"/>
          <p:cNvSpPr>
            <a:spLocks noGrp="1"/>
          </p:cNvSpPr>
          <p:nvPr>
            <p:ph type="body" idx="1"/>
          </p:nvPr>
        </p:nvSpPr>
        <p:spPr/>
        <p:txBody>
          <a:bodyPr/>
          <a:lstStyle/>
          <a:p>
            <a:r>
              <a:rPr lang="en-US" dirty="0" smtClean="0"/>
              <a:t>State</a:t>
            </a:r>
            <a:endParaRPr lang="en-US" dirty="0"/>
          </a:p>
        </p:txBody>
      </p:sp>
      <p:sp>
        <p:nvSpPr>
          <p:cNvPr id="5" name="Content Placeholder 4"/>
          <p:cNvSpPr>
            <a:spLocks noGrp="1"/>
          </p:cNvSpPr>
          <p:nvPr>
            <p:ph sz="half" idx="2"/>
          </p:nvPr>
        </p:nvSpPr>
        <p:spPr/>
        <p:txBody>
          <a:bodyPr/>
          <a:lstStyle/>
          <a:p>
            <a:pPr marL="457200" indent="-457200">
              <a:buAutoNum type="arabicPeriod"/>
            </a:pPr>
            <a:r>
              <a:rPr lang="en-US" dirty="0" smtClean="0"/>
              <a:t>SRS</a:t>
            </a:r>
          </a:p>
          <a:p>
            <a:pPr marL="457200" indent="-457200">
              <a:buAutoNum type="arabicPeriod"/>
            </a:pPr>
            <a:endParaRPr lang="en-US" dirty="0" smtClean="0"/>
          </a:p>
          <a:p>
            <a:pPr marL="457200" indent="-457200">
              <a:buNone/>
            </a:pPr>
            <a:r>
              <a:rPr lang="en-US" dirty="0" smtClean="0"/>
              <a:t>2. </a:t>
            </a:r>
          </a:p>
          <a:p>
            <a:pPr marL="457200" indent="-457200">
              <a:buAutoNum type="arabicPeriod"/>
            </a:pPr>
            <a:endParaRPr lang="en-US" dirty="0" smtClean="0"/>
          </a:p>
          <a:p>
            <a:pPr marL="457200" indent="-457200">
              <a:buAutoNum type="arabicPeriod"/>
            </a:pPr>
            <a:endParaRPr lang="en-US" dirty="0" smtClean="0"/>
          </a:p>
          <a:p>
            <a:pPr marL="457200" indent="-457200">
              <a:buAutoNum type="arabicPeriod" startAt="3"/>
            </a:pPr>
            <a:r>
              <a:rPr lang="en-US" dirty="0" smtClean="0"/>
              <a:t>                     Or Normal data </a:t>
            </a:r>
            <a:endParaRPr lang="en-US" dirty="0"/>
          </a:p>
        </p:txBody>
      </p:sp>
      <p:sp>
        <p:nvSpPr>
          <p:cNvPr id="6" name="Text Placeholder 5"/>
          <p:cNvSpPr>
            <a:spLocks noGrp="1"/>
          </p:cNvSpPr>
          <p:nvPr>
            <p:ph type="body" sz="quarter" idx="3"/>
          </p:nvPr>
        </p:nvSpPr>
        <p:spPr/>
        <p:txBody>
          <a:bodyPr/>
          <a:lstStyle/>
          <a:p>
            <a:r>
              <a:rPr lang="en-US" dirty="0" smtClean="0"/>
              <a:t>Check</a:t>
            </a:r>
            <a:endParaRPr lang="en-US" dirty="0"/>
          </a:p>
        </p:txBody>
      </p:sp>
      <p:sp>
        <p:nvSpPr>
          <p:cNvPr id="7" name="Content Placeholder 6"/>
          <p:cNvSpPr>
            <a:spLocks noGrp="1"/>
          </p:cNvSpPr>
          <p:nvPr>
            <p:ph sz="quarter" idx="4"/>
          </p:nvPr>
        </p:nvSpPr>
        <p:spPr/>
        <p:txBody>
          <a:bodyPr/>
          <a:lstStyle/>
          <a:p>
            <a:pPr marL="457200" indent="-457200">
              <a:buAutoNum type="arabicPeriod"/>
            </a:pPr>
            <a:r>
              <a:rPr lang="en-US" dirty="0" smtClean="0"/>
              <a:t>Stated</a:t>
            </a:r>
          </a:p>
          <a:p>
            <a:pPr marL="457200" indent="-457200">
              <a:buAutoNum type="arabicPeriod"/>
            </a:pPr>
            <a:endParaRPr lang="en-US" dirty="0" smtClean="0"/>
          </a:p>
          <a:p>
            <a:pPr marL="457200" indent="-457200">
              <a:buAutoNum type="arabicPeriod"/>
            </a:pPr>
            <a:r>
              <a:rPr lang="en-US" dirty="0" smtClean="0"/>
              <a:t>All </a:t>
            </a:r>
            <a:r>
              <a:rPr lang="en-US" dirty="0" smtClean="0"/>
              <a:t>males</a:t>
            </a:r>
            <a:r>
              <a:rPr lang="en-US" dirty="0" smtClean="0"/>
              <a:t> </a:t>
            </a:r>
            <a:r>
              <a:rPr lang="en-US" dirty="0" smtClean="0"/>
              <a:t>over 25 &gt; 180</a:t>
            </a:r>
          </a:p>
          <a:p>
            <a:pPr marL="457200" indent="-457200">
              <a:buNone/>
            </a:pPr>
            <a:r>
              <a:rPr lang="en-US" dirty="0" smtClean="0"/>
              <a:t>	All </a:t>
            </a:r>
            <a:r>
              <a:rPr lang="en-US" dirty="0" smtClean="0"/>
              <a:t>females</a:t>
            </a:r>
            <a:r>
              <a:rPr lang="en-US" dirty="0" smtClean="0"/>
              <a:t> </a:t>
            </a:r>
            <a:r>
              <a:rPr lang="en-US" dirty="0" smtClean="0"/>
              <a:t>under 25&gt; 480</a:t>
            </a:r>
          </a:p>
          <a:p>
            <a:pPr marL="457200" indent="-457200">
              <a:buNone/>
            </a:pPr>
            <a:endParaRPr lang="en-US" dirty="0" smtClean="0"/>
          </a:p>
          <a:p>
            <a:pPr marL="457200" indent="-457200">
              <a:buNone/>
            </a:pPr>
            <a:r>
              <a:rPr lang="en-US" dirty="0" smtClean="0"/>
              <a:t>3. </a:t>
            </a:r>
            <a:r>
              <a:rPr lang="en-US" dirty="0" smtClean="0"/>
              <a:t>Males=31 &gt; 30</a:t>
            </a:r>
          </a:p>
          <a:p>
            <a:pPr marL="457200" indent="-457200">
              <a:buNone/>
            </a:pPr>
            <a:r>
              <a:rPr lang="en-US" dirty="0" smtClean="0"/>
              <a:t>	</a:t>
            </a:r>
            <a:r>
              <a:rPr lang="en-US" dirty="0" smtClean="0"/>
              <a:t>Females=35 &gt; 30</a:t>
            </a:r>
            <a:endParaRPr lang="en-US" dirty="0"/>
          </a:p>
        </p:txBody>
      </p:sp>
      <p:graphicFrame>
        <p:nvGraphicFramePr>
          <p:cNvPr id="8" name="Object 7"/>
          <p:cNvGraphicFramePr>
            <a:graphicFrameLocks noChangeAspect="1"/>
          </p:cNvGraphicFramePr>
          <p:nvPr/>
        </p:nvGraphicFramePr>
        <p:xfrm>
          <a:off x="838200" y="3048000"/>
          <a:ext cx="3378200" cy="914400"/>
        </p:xfrm>
        <a:graphic>
          <a:graphicData uri="http://schemas.openxmlformats.org/presentationml/2006/ole">
            <p:oleObj spid="_x0000_s32770" name="Equation" r:id="rId3" imgW="1688760" imgH="457200" progId="Equation.3">
              <p:embed/>
            </p:oleObj>
          </a:graphicData>
        </a:graphic>
      </p:graphicFrame>
      <p:graphicFrame>
        <p:nvGraphicFramePr>
          <p:cNvPr id="9" name="Object 8"/>
          <p:cNvGraphicFramePr>
            <a:graphicFrameLocks noChangeAspect="1"/>
          </p:cNvGraphicFramePr>
          <p:nvPr/>
        </p:nvGraphicFramePr>
        <p:xfrm>
          <a:off x="914400" y="4038600"/>
          <a:ext cx="2035175" cy="1286165"/>
        </p:xfrm>
        <a:graphic>
          <a:graphicData uri="http://schemas.openxmlformats.org/presentationml/2006/ole">
            <p:oleObj spid="_x0000_s32771" name="Equation" r:id="rId4" imgW="723600" imgH="457200" progId="Equation.3">
              <p:embed/>
            </p:oleObj>
          </a:graphicData>
        </a:graphic>
      </p:graphicFrame>
      <p:sp>
        <p:nvSpPr>
          <p:cNvPr id="10" name="TextBox 9"/>
          <p:cNvSpPr txBox="1"/>
          <p:nvPr/>
        </p:nvSpPr>
        <p:spPr>
          <a:xfrm>
            <a:off x="381000" y="5791200"/>
            <a:ext cx="5867400" cy="923330"/>
          </a:xfrm>
          <a:prstGeom prst="rect">
            <a:avLst/>
          </a:prstGeom>
          <a:noFill/>
        </p:spPr>
        <p:txBody>
          <a:bodyPr wrap="square" rtlCol="0">
            <a:spAutoFit/>
          </a:bodyPr>
          <a:lstStyle/>
          <a:p>
            <a:r>
              <a:rPr lang="en-US" dirty="0" smtClean="0"/>
              <a:t>Conditions met </a:t>
            </a:r>
            <a:r>
              <a:rPr lang="en-US" dirty="0" smtClean="0">
                <a:sym typeface="Wingdings" pitchFamily="2" charset="2"/>
              </a:rPr>
              <a:t> Student’s t-distribution  2 sample t test</a:t>
            </a:r>
          </a:p>
          <a:p>
            <a:endParaRPr lang="en-US" dirty="0" smtClean="0">
              <a:sym typeface="Wingdings" pitchFamily="2" charset="2"/>
            </a:endParaRPr>
          </a:p>
          <a:p>
            <a:r>
              <a:rPr lang="en-US" dirty="0" err="1" smtClean="0">
                <a:sym typeface="Wingdings" pitchFamily="2" charset="2"/>
              </a:rPr>
              <a:t>Df</a:t>
            </a:r>
            <a:r>
              <a:rPr lang="en-US" dirty="0" smtClean="0">
                <a:sym typeface="Wingdings" pitchFamily="2" charset="2"/>
              </a:rPr>
              <a:t> = </a:t>
            </a:r>
            <a:r>
              <a:rPr lang="en-US" dirty="0" smtClean="0">
                <a:sym typeface="Wingdings" pitchFamily="2" charset="2"/>
              </a:rPr>
              <a:t>63.9907</a:t>
            </a: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Testing Competitiveness with Gender</a:t>
            </a:r>
            <a:endParaRPr lang="en-US" dirty="0"/>
          </a:p>
        </p:txBody>
      </p:sp>
      <p:graphicFrame>
        <p:nvGraphicFramePr>
          <p:cNvPr id="4" name="Object 2"/>
          <p:cNvGraphicFramePr>
            <a:graphicFrameLocks noChangeAspect="1"/>
          </p:cNvGraphicFramePr>
          <p:nvPr/>
        </p:nvGraphicFramePr>
        <p:xfrm>
          <a:off x="381000" y="1066800"/>
          <a:ext cx="3308351" cy="2613025"/>
        </p:xfrm>
        <a:graphic>
          <a:graphicData uri="http://schemas.openxmlformats.org/presentationml/2006/ole">
            <p:oleObj spid="_x0000_s33794" name="Equation" r:id="rId3" imgW="965160" imgH="761760" progId="Equation.3">
              <p:embed/>
            </p:oleObj>
          </a:graphicData>
        </a:graphic>
      </p:graphicFrame>
      <p:sp>
        <p:nvSpPr>
          <p:cNvPr id="6" name="TextBox 5"/>
          <p:cNvSpPr txBox="1"/>
          <p:nvPr/>
        </p:nvSpPr>
        <p:spPr>
          <a:xfrm>
            <a:off x="0" y="5750004"/>
            <a:ext cx="4953000" cy="1107996"/>
          </a:xfrm>
          <a:prstGeom prst="rect">
            <a:avLst/>
          </a:prstGeom>
          <a:noFill/>
        </p:spPr>
        <p:txBody>
          <a:bodyPr wrap="square" rtlCol="0">
            <a:spAutoFit/>
          </a:bodyPr>
          <a:lstStyle/>
          <a:p>
            <a:r>
              <a:rPr lang="en-US" sz="6600" dirty="0" smtClean="0"/>
              <a:t>t</a:t>
            </a:r>
            <a:r>
              <a:rPr lang="en-US" sz="6600" dirty="0" smtClean="0"/>
              <a:t> =-0.3945 </a:t>
            </a:r>
            <a:endParaRPr lang="en-US" sz="6600" dirty="0"/>
          </a:p>
        </p:txBody>
      </p:sp>
      <p:graphicFrame>
        <p:nvGraphicFramePr>
          <p:cNvPr id="7" name="Object 4"/>
          <p:cNvGraphicFramePr>
            <a:graphicFrameLocks noChangeAspect="1"/>
          </p:cNvGraphicFramePr>
          <p:nvPr/>
        </p:nvGraphicFramePr>
        <p:xfrm>
          <a:off x="4156075" y="2590800"/>
          <a:ext cx="4970463" cy="787400"/>
        </p:xfrm>
        <a:graphic>
          <a:graphicData uri="http://schemas.openxmlformats.org/presentationml/2006/ole">
            <p:oleObj spid="_x0000_s33796" name="Equation" r:id="rId4" imgW="1282680" imgH="203040" progId="Equation.3">
              <p:embed/>
            </p:oleObj>
          </a:graphicData>
        </a:graphic>
      </p:graphicFrame>
      <p:sp>
        <p:nvSpPr>
          <p:cNvPr id="8" name="TextBox 7"/>
          <p:cNvSpPr txBox="1"/>
          <p:nvPr/>
        </p:nvSpPr>
        <p:spPr>
          <a:xfrm>
            <a:off x="4800600" y="5750004"/>
            <a:ext cx="4343400" cy="1107996"/>
          </a:xfrm>
          <a:prstGeom prst="rect">
            <a:avLst/>
          </a:prstGeom>
          <a:noFill/>
        </p:spPr>
        <p:txBody>
          <a:bodyPr wrap="square" rtlCol="0">
            <a:spAutoFit/>
          </a:bodyPr>
          <a:lstStyle/>
          <a:p>
            <a:r>
              <a:rPr lang="en-US" sz="6600" dirty="0" smtClean="0"/>
              <a:t>p</a:t>
            </a:r>
            <a:r>
              <a:rPr lang="en-US" sz="6600" dirty="0" smtClean="0"/>
              <a:t> =0.69 </a:t>
            </a:r>
            <a:endParaRPr lang="en-US" sz="6600" dirty="0"/>
          </a:p>
        </p:txBody>
      </p:sp>
      <p:graphicFrame>
        <p:nvGraphicFramePr>
          <p:cNvPr id="33797" name="Object 5"/>
          <p:cNvGraphicFramePr>
            <a:graphicFrameLocks noChangeAspect="1"/>
          </p:cNvGraphicFramePr>
          <p:nvPr/>
        </p:nvGraphicFramePr>
        <p:xfrm>
          <a:off x="457200" y="3429000"/>
          <a:ext cx="3308350" cy="2613025"/>
        </p:xfrm>
        <a:graphic>
          <a:graphicData uri="http://schemas.openxmlformats.org/presentationml/2006/ole">
            <p:oleObj spid="_x0000_s33797" name="Equation" r:id="rId5" imgW="965160" imgH="761760" progId="Equation.3">
              <p:embed/>
            </p:oleObj>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lstStyle/>
          <a:p>
            <a:r>
              <a:rPr lang="en-US" dirty="0" smtClean="0"/>
              <a:t>We decided to play Tic-</a:t>
            </a:r>
            <a:r>
              <a:rPr lang="en-US" dirty="0" err="1" smtClean="0"/>
              <a:t>Tac</a:t>
            </a:r>
            <a:r>
              <a:rPr lang="en-US" dirty="0" smtClean="0"/>
              <a:t>-Toe with subjects in order to test mean number of games played</a:t>
            </a:r>
          </a:p>
          <a:p>
            <a:r>
              <a:rPr lang="en-US" dirty="0" smtClean="0"/>
              <a:t>We are looking to see just how competitive people can be when it comes to a simple game like Tic-</a:t>
            </a:r>
            <a:r>
              <a:rPr lang="en-US" dirty="0" err="1" smtClean="0"/>
              <a:t>Tac</a:t>
            </a:r>
            <a:r>
              <a:rPr lang="en-US" dirty="0" smtClean="0"/>
              <a:t>-Toe</a:t>
            </a:r>
            <a:endParaRPr lang="en-US" dirty="0"/>
          </a:p>
        </p:txBody>
      </p:sp>
      <p:pic>
        <p:nvPicPr>
          <p:cNvPr id="5" name="Picture 8" descr="http://www.yousoftware.com/images/red-x.png"/>
          <p:cNvPicPr>
            <a:picLocks noChangeAspect="1" noChangeArrowheads="1"/>
          </p:cNvPicPr>
          <p:nvPr/>
        </p:nvPicPr>
        <p:blipFill>
          <a:blip r:embed="rId2" cstate="print"/>
          <a:srcRect/>
          <a:stretch>
            <a:fillRect/>
          </a:stretch>
        </p:blipFill>
        <p:spPr bwMode="auto">
          <a:xfrm>
            <a:off x="43070" y="-82826"/>
            <a:ext cx="2019300" cy="2019301"/>
          </a:xfrm>
          <a:prstGeom prst="rect">
            <a:avLst/>
          </a:prstGeom>
          <a:noFill/>
        </p:spPr>
      </p:pic>
      <p:pic>
        <p:nvPicPr>
          <p:cNvPr id="6" name="Picture 14" descr="http://www.neowin.net/images/uploaded/Opera_256x256.png"/>
          <p:cNvPicPr>
            <a:picLocks noChangeAspect="1" noChangeArrowheads="1"/>
          </p:cNvPicPr>
          <p:nvPr/>
        </p:nvPicPr>
        <p:blipFill>
          <a:blip r:embed="rId3" cstate="print"/>
          <a:srcRect/>
          <a:stretch>
            <a:fillRect/>
          </a:stretch>
        </p:blipFill>
        <p:spPr bwMode="auto">
          <a:xfrm>
            <a:off x="7402096" y="139148"/>
            <a:ext cx="1500052" cy="1500052"/>
          </a:xfrm>
          <a:prstGeom prst="rect">
            <a:avLst/>
          </a:prstGeom>
          <a:noFill/>
        </p:spPr>
      </p:pic>
      <p:pic>
        <p:nvPicPr>
          <p:cNvPr id="7" name="Picture 8" descr="http://www.yousoftware.com/images/red-x.png"/>
          <p:cNvPicPr>
            <a:picLocks noChangeAspect="1" noChangeArrowheads="1"/>
          </p:cNvPicPr>
          <p:nvPr/>
        </p:nvPicPr>
        <p:blipFill>
          <a:blip r:embed="rId2" cstate="print"/>
          <a:srcRect/>
          <a:stretch>
            <a:fillRect/>
          </a:stretch>
        </p:blipFill>
        <p:spPr bwMode="auto">
          <a:xfrm>
            <a:off x="7124700" y="4838699"/>
            <a:ext cx="2019300" cy="2019301"/>
          </a:xfrm>
          <a:prstGeom prst="rect">
            <a:avLst/>
          </a:prstGeom>
          <a:noFill/>
        </p:spPr>
      </p:pic>
      <p:pic>
        <p:nvPicPr>
          <p:cNvPr id="8" name="Picture 14" descr="http://www.neowin.net/images/uploaded/Opera_256x256.png"/>
          <p:cNvPicPr>
            <a:picLocks noChangeAspect="1" noChangeArrowheads="1"/>
          </p:cNvPicPr>
          <p:nvPr/>
        </p:nvPicPr>
        <p:blipFill>
          <a:blip r:embed="rId3" cstate="print"/>
          <a:srcRect/>
          <a:stretch>
            <a:fillRect/>
          </a:stretch>
        </p:blipFill>
        <p:spPr bwMode="auto">
          <a:xfrm>
            <a:off x="304800" y="5181600"/>
            <a:ext cx="1500052" cy="1500052"/>
          </a:xfrm>
          <a:prstGeom prst="rect">
            <a:avLst/>
          </a:prstGeom>
          <a:noFill/>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Testing Competitiveness with Gender</a:t>
            </a:r>
            <a:endParaRPr lang="en-US" dirty="0"/>
          </a:p>
        </p:txBody>
      </p:sp>
      <p:sp>
        <p:nvSpPr>
          <p:cNvPr id="3" name="Content Placeholder 2"/>
          <p:cNvSpPr>
            <a:spLocks noGrp="1"/>
          </p:cNvSpPr>
          <p:nvPr>
            <p:ph idx="1"/>
          </p:nvPr>
        </p:nvSpPr>
        <p:spPr/>
        <p:txBody>
          <a:bodyPr/>
          <a:lstStyle/>
          <a:p>
            <a:r>
              <a:rPr lang="en-US" dirty="0" smtClean="0"/>
              <a:t>We fail to reject the         because</a:t>
            </a:r>
          </a:p>
          <a:p>
            <a:endParaRPr lang="en-US" dirty="0" smtClean="0"/>
          </a:p>
          <a:p>
            <a:r>
              <a:rPr lang="en-US" dirty="0" smtClean="0"/>
              <a:t>We have sufficient evidence to conclude that both males and females are equally competitiveness in the number of tic-tac-toe games they will play.   </a:t>
            </a:r>
            <a:endParaRPr lang="en-US" dirty="0"/>
          </a:p>
        </p:txBody>
      </p:sp>
      <p:graphicFrame>
        <p:nvGraphicFramePr>
          <p:cNvPr id="34818" name="Object 2"/>
          <p:cNvGraphicFramePr>
            <a:graphicFrameLocks noChangeAspect="1"/>
          </p:cNvGraphicFramePr>
          <p:nvPr/>
        </p:nvGraphicFramePr>
        <p:xfrm>
          <a:off x="4267200" y="1600200"/>
          <a:ext cx="577850" cy="547688"/>
        </p:xfrm>
        <a:graphic>
          <a:graphicData uri="http://schemas.openxmlformats.org/presentationml/2006/ole">
            <p:oleObj spid="_x0000_s34818" name="Equation" r:id="rId3" imgW="241200" imgH="228600" progId="Equation.3">
              <p:embed/>
            </p:oleObj>
          </a:graphicData>
        </a:graphic>
      </p:graphicFrame>
      <p:graphicFrame>
        <p:nvGraphicFramePr>
          <p:cNvPr id="34819" name="Object 3"/>
          <p:cNvGraphicFramePr>
            <a:graphicFrameLocks noChangeAspect="1"/>
          </p:cNvGraphicFramePr>
          <p:nvPr/>
        </p:nvGraphicFramePr>
        <p:xfrm>
          <a:off x="1690688" y="2209800"/>
          <a:ext cx="2925762" cy="482600"/>
        </p:xfrm>
        <a:graphic>
          <a:graphicData uri="http://schemas.openxmlformats.org/presentationml/2006/ole">
            <p:oleObj spid="_x0000_s34819" name="Equation" r:id="rId4" imgW="1231560" imgH="203040" progId="Equation.3">
              <p:embed/>
            </p:oleObj>
          </a:graphicData>
        </a:graphic>
      </p:graphicFrame>
      <p:pic>
        <p:nvPicPr>
          <p:cNvPr id="8" name="Picture 8" descr="http://www.yousoftware.com/images/red-x.png"/>
          <p:cNvPicPr>
            <a:picLocks noChangeAspect="1" noChangeArrowheads="1"/>
          </p:cNvPicPr>
          <p:nvPr/>
        </p:nvPicPr>
        <p:blipFill>
          <a:blip r:embed="rId5" cstate="print"/>
          <a:srcRect/>
          <a:stretch>
            <a:fillRect/>
          </a:stretch>
        </p:blipFill>
        <p:spPr bwMode="auto">
          <a:xfrm>
            <a:off x="0" y="4838699"/>
            <a:ext cx="2019300" cy="2019301"/>
          </a:xfrm>
          <a:prstGeom prst="rect">
            <a:avLst/>
          </a:prstGeom>
          <a:noFill/>
        </p:spPr>
      </p:pic>
      <p:pic>
        <p:nvPicPr>
          <p:cNvPr id="9" name="Picture 14" descr="http://www.neowin.net/images/uploaded/Opera_256x256.png"/>
          <p:cNvPicPr>
            <a:picLocks noChangeAspect="1" noChangeArrowheads="1"/>
          </p:cNvPicPr>
          <p:nvPr/>
        </p:nvPicPr>
        <p:blipFill>
          <a:blip r:embed="rId6" cstate="print"/>
          <a:srcRect/>
          <a:stretch>
            <a:fillRect/>
          </a:stretch>
        </p:blipFill>
        <p:spPr bwMode="auto">
          <a:xfrm>
            <a:off x="7359026" y="5060673"/>
            <a:ext cx="1500052" cy="1500052"/>
          </a:xfrm>
          <a:prstGeom prst="rect">
            <a:avLst/>
          </a:prstGeom>
          <a:noFill/>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Conclusions</a:t>
            </a:r>
            <a:endParaRPr lang="en-US" dirty="0"/>
          </a:p>
        </p:txBody>
      </p:sp>
      <p:sp>
        <p:nvSpPr>
          <p:cNvPr id="3" name="Content Placeholder 2"/>
          <p:cNvSpPr>
            <a:spLocks noGrp="1"/>
          </p:cNvSpPr>
          <p:nvPr>
            <p:ph idx="1"/>
          </p:nvPr>
        </p:nvSpPr>
        <p:spPr>
          <a:xfrm>
            <a:off x="457200" y="1600200"/>
            <a:ext cx="8229600" cy="5029200"/>
          </a:xfrm>
        </p:spPr>
        <p:txBody>
          <a:bodyPr>
            <a:normAutofit lnSpcReduction="10000"/>
          </a:bodyPr>
          <a:lstStyle/>
          <a:p>
            <a:r>
              <a:rPr lang="en-US" dirty="0" smtClean="0"/>
              <a:t>Men and women appear to be equally competitive, contrary to stereotype</a:t>
            </a:r>
          </a:p>
          <a:p>
            <a:r>
              <a:rPr lang="en-US" dirty="0" smtClean="0"/>
              <a:t>Older people are less willing to become competitive (with strangers)</a:t>
            </a:r>
          </a:p>
          <a:p>
            <a:r>
              <a:rPr lang="en-US" dirty="0" smtClean="0"/>
              <a:t>Tic-tac-toe will often have a winner! So play, play away!</a:t>
            </a:r>
          </a:p>
          <a:p>
            <a:r>
              <a:rPr lang="en-US" dirty="0" smtClean="0"/>
              <a:t>Don’t think too much. It usually wont help your TTT game.</a:t>
            </a:r>
          </a:p>
          <a:p>
            <a:r>
              <a:rPr lang="en-US" dirty="0" smtClean="0"/>
              <a:t>Quit while you’re ahead. </a:t>
            </a:r>
          </a:p>
          <a:p>
            <a:r>
              <a:rPr lang="en-US" dirty="0" smtClean="0"/>
              <a:t>The Classroom is a place for distraction</a:t>
            </a:r>
          </a:p>
          <a:p>
            <a:endParaRPr lang="en-US" dirty="0" smtClean="0"/>
          </a:p>
          <a:p>
            <a:endParaRPr lang="en-US" dirty="0" smtClean="0"/>
          </a:p>
          <a:p>
            <a:endParaRPr lang="en-US" dirty="0" smtClean="0"/>
          </a:p>
        </p:txBody>
      </p:sp>
      <p:pic>
        <p:nvPicPr>
          <p:cNvPr id="4" name="Picture 8" descr="http://www.yousoftware.com/images/red-x.png"/>
          <p:cNvPicPr>
            <a:picLocks noChangeAspect="1" noChangeArrowheads="1"/>
          </p:cNvPicPr>
          <p:nvPr/>
        </p:nvPicPr>
        <p:blipFill>
          <a:blip r:embed="rId2" cstate="print"/>
          <a:srcRect/>
          <a:stretch>
            <a:fillRect/>
          </a:stretch>
        </p:blipFill>
        <p:spPr bwMode="auto">
          <a:xfrm>
            <a:off x="43070" y="-82826"/>
            <a:ext cx="2019300" cy="2019301"/>
          </a:xfrm>
          <a:prstGeom prst="rect">
            <a:avLst/>
          </a:prstGeom>
          <a:noFill/>
        </p:spPr>
      </p:pic>
      <p:pic>
        <p:nvPicPr>
          <p:cNvPr id="5" name="Picture 14" descr="http://www.neowin.net/images/uploaded/Opera_256x256.png"/>
          <p:cNvPicPr>
            <a:picLocks noChangeAspect="1" noChangeArrowheads="1"/>
          </p:cNvPicPr>
          <p:nvPr/>
        </p:nvPicPr>
        <p:blipFill>
          <a:blip r:embed="rId3" cstate="print"/>
          <a:srcRect/>
          <a:stretch>
            <a:fillRect/>
          </a:stretch>
        </p:blipFill>
        <p:spPr bwMode="auto">
          <a:xfrm>
            <a:off x="7402096" y="139148"/>
            <a:ext cx="1500052" cy="1500052"/>
          </a:xfrm>
          <a:prstGeom prst="rect">
            <a:avLst/>
          </a:prstGeom>
          <a:noFill/>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Opinions</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Tic </a:t>
            </a:r>
            <a:r>
              <a:rPr lang="en-US" dirty="0" err="1" smtClean="0"/>
              <a:t>Tac</a:t>
            </a:r>
            <a:r>
              <a:rPr lang="en-US" dirty="0" smtClean="0"/>
              <a:t> Toe is awesome!</a:t>
            </a:r>
          </a:p>
          <a:p>
            <a:r>
              <a:rPr lang="en-US" dirty="0" smtClean="0"/>
              <a:t>But tiring.</a:t>
            </a:r>
          </a:p>
          <a:p>
            <a:r>
              <a:rPr lang="en-US" dirty="0" smtClean="0"/>
              <a:t>We may have needed to cut some people off at some point</a:t>
            </a:r>
          </a:p>
          <a:p>
            <a:r>
              <a:rPr lang="en-US" dirty="0" smtClean="0"/>
              <a:t>People will actively avoid anybody with a booth in Doylestown</a:t>
            </a:r>
          </a:p>
          <a:p>
            <a:r>
              <a:rPr lang="en-US" dirty="0" smtClean="0"/>
              <a:t>8 year olds are good at Tic </a:t>
            </a:r>
            <a:r>
              <a:rPr lang="en-US" dirty="0" err="1" smtClean="0"/>
              <a:t>Tac</a:t>
            </a:r>
            <a:r>
              <a:rPr lang="en-US" dirty="0" smtClean="0"/>
              <a:t> Toe</a:t>
            </a:r>
          </a:p>
          <a:p>
            <a:r>
              <a:rPr lang="en-US" dirty="0" smtClean="0"/>
              <a:t>Steve is better than </a:t>
            </a:r>
            <a:r>
              <a:rPr lang="en-US" dirty="0" err="1" smtClean="0"/>
              <a:t>Torsten</a:t>
            </a:r>
            <a:r>
              <a:rPr lang="en-US" dirty="0" smtClean="0"/>
              <a:t> at Tic </a:t>
            </a:r>
            <a:r>
              <a:rPr lang="en-US" dirty="0" err="1" smtClean="0"/>
              <a:t>Tac</a:t>
            </a:r>
            <a:r>
              <a:rPr lang="en-US" dirty="0" smtClean="0"/>
              <a:t> Toe, and takes less time</a:t>
            </a:r>
          </a:p>
          <a:p>
            <a:r>
              <a:rPr lang="en-US" dirty="0" err="1" smtClean="0"/>
              <a:t>Protip</a:t>
            </a:r>
            <a:r>
              <a:rPr lang="en-US" dirty="0" smtClean="0"/>
              <a:t>: For a fun game, don’t go in the middle. It always ends in a tie</a:t>
            </a:r>
            <a:endParaRPr lang="en-US" dirty="0"/>
          </a:p>
        </p:txBody>
      </p:sp>
      <p:pic>
        <p:nvPicPr>
          <p:cNvPr id="4" name="Picture 8" descr="http://www.yousoftware.com/images/red-x.png"/>
          <p:cNvPicPr>
            <a:picLocks noChangeAspect="1" noChangeArrowheads="1"/>
          </p:cNvPicPr>
          <p:nvPr/>
        </p:nvPicPr>
        <p:blipFill>
          <a:blip r:embed="rId2" cstate="print"/>
          <a:srcRect/>
          <a:stretch>
            <a:fillRect/>
          </a:stretch>
        </p:blipFill>
        <p:spPr bwMode="auto">
          <a:xfrm>
            <a:off x="43070" y="-82826"/>
            <a:ext cx="2019300" cy="2019301"/>
          </a:xfrm>
          <a:prstGeom prst="rect">
            <a:avLst/>
          </a:prstGeom>
          <a:noFill/>
        </p:spPr>
      </p:pic>
      <p:pic>
        <p:nvPicPr>
          <p:cNvPr id="5" name="Picture 14" descr="http://www.neowin.net/images/uploaded/Opera_256x256.png"/>
          <p:cNvPicPr>
            <a:picLocks noChangeAspect="1" noChangeArrowheads="1"/>
          </p:cNvPicPr>
          <p:nvPr/>
        </p:nvPicPr>
        <p:blipFill>
          <a:blip r:embed="rId3" cstate="print"/>
          <a:srcRect/>
          <a:stretch>
            <a:fillRect/>
          </a:stretch>
        </p:blipFill>
        <p:spPr bwMode="auto">
          <a:xfrm>
            <a:off x="7402096" y="139148"/>
            <a:ext cx="1500052" cy="1500052"/>
          </a:xfrm>
          <a:prstGeom prst="rect">
            <a:avLst/>
          </a:prstGeom>
          <a:noFill/>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Applications</a:t>
            </a:r>
            <a:endParaRPr lang="en-US" dirty="0"/>
          </a:p>
        </p:txBody>
      </p:sp>
      <p:sp>
        <p:nvSpPr>
          <p:cNvPr id="3" name="Content Placeholder 2"/>
          <p:cNvSpPr>
            <a:spLocks noGrp="1"/>
          </p:cNvSpPr>
          <p:nvPr>
            <p:ph idx="1"/>
          </p:nvPr>
        </p:nvSpPr>
        <p:spPr>
          <a:xfrm>
            <a:off x="457200" y="1600200"/>
            <a:ext cx="8229600" cy="5029200"/>
          </a:xfrm>
        </p:spPr>
        <p:txBody>
          <a:bodyPr>
            <a:normAutofit lnSpcReduction="10000"/>
          </a:bodyPr>
          <a:lstStyle/>
          <a:p>
            <a:r>
              <a:rPr lang="en-US" dirty="0" smtClean="0"/>
              <a:t>The population of adults are significantly less willing to be competitive with strangers</a:t>
            </a:r>
          </a:p>
          <a:p>
            <a:r>
              <a:rPr lang="en-US" dirty="0" smtClean="0"/>
              <a:t>The population of women and men are equally competitive. </a:t>
            </a:r>
          </a:p>
          <a:p>
            <a:r>
              <a:rPr lang="en-US" dirty="0" smtClean="0"/>
              <a:t>The population of tic-tac-toe players will win 0 zero games less than 50 percent of the time. It’s statistically verified as fun.</a:t>
            </a:r>
          </a:p>
          <a:p>
            <a:r>
              <a:rPr lang="en-US" dirty="0" smtClean="0"/>
              <a:t>The population of classroom players are far more willing to divert themselves with games.</a:t>
            </a:r>
          </a:p>
          <a:p>
            <a:pPr lvl="1"/>
            <a:r>
              <a:rPr lang="en-US" dirty="0" smtClean="0"/>
              <a:t>So, perhaps, more games? </a:t>
            </a:r>
          </a:p>
          <a:p>
            <a:endParaRPr lang="en-US" dirty="0"/>
          </a:p>
        </p:txBody>
      </p:sp>
      <p:pic>
        <p:nvPicPr>
          <p:cNvPr id="4" name="Picture 8" descr="http://www.yousoftware.com/images/red-x.png"/>
          <p:cNvPicPr>
            <a:picLocks noChangeAspect="1" noChangeArrowheads="1"/>
          </p:cNvPicPr>
          <p:nvPr/>
        </p:nvPicPr>
        <p:blipFill>
          <a:blip r:embed="rId2" cstate="print"/>
          <a:srcRect/>
          <a:stretch>
            <a:fillRect/>
          </a:stretch>
        </p:blipFill>
        <p:spPr bwMode="auto">
          <a:xfrm>
            <a:off x="43070" y="-82826"/>
            <a:ext cx="2019300" cy="2019301"/>
          </a:xfrm>
          <a:prstGeom prst="rect">
            <a:avLst/>
          </a:prstGeom>
          <a:noFill/>
        </p:spPr>
      </p:pic>
      <p:pic>
        <p:nvPicPr>
          <p:cNvPr id="5" name="Picture 14" descr="http://www.neowin.net/images/uploaded/Opera_256x256.png"/>
          <p:cNvPicPr>
            <a:picLocks noChangeAspect="1" noChangeArrowheads="1"/>
          </p:cNvPicPr>
          <p:nvPr/>
        </p:nvPicPr>
        <p:blipFill>
          <a:blip r:embed="rId3" cstate="print"/>
          <a:srcRect/>
          <a:stretch>
            <a:fillRect/>
          </a:stretch>
        </p:blipFill>
        <p:spPr bwMode="auto">
          <a:xfrm>
            <a:off x="7402096" y="139148"/>
            <a:ext cx="1500052" cy="1500052"/>
          </a:xfrm>
          <a:prstGeom prst="rect">
            <a:avLst/>
          </a:prstGeom>
          <a:noFill/>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Bias/Error</a:t>
            </a:r>
            <a:endParaRPr lang="en-US" dirty="0"/>
          </a:p>
        </p:txBody>
      </p:sp>
      <p:sp>
        <p:nvSpPr>
          <p:cNvPr id="3" name="Content Placeholder 2"/>
          <p:cNvSpPr>
            <a:spLocks noGrp="1"/>
          </p:cNvSpPr>
          <p:nvPr>
            <p:ph idx="1"/>
          </p:nvPr>
        </p:nvSpPr>
        <p:spPr/>
        <p:txBody>
          <a:bodyPr>
            <a:normAutofit lnSpcReduction="10000"/>
          </a:bodyPr>
          <a:lstStyle/>
          <a:p>
            <a:r>
              <a:rPr lang="en-US" dirty="0" smtClean="0"/>
              <a:t>The way in which we ask people for new games could influence our data. Sometimes we simply drew a new grid, or egged them on, or asked plainly “Want to play again?”</a:t>
            </a:r>
          </a:p>
          <a:p>
            <a:r>
              <a:rPr lang="en-US" dirty="0" smtClean="0"/>
              <a:t>Our conversations during play could also influence whether people feel comfortable staying around and playing</a:t>
            </a:r>
          </a:p>
          <a:p>
            <a:r>
              <a:rPr lang="en-US" dirty="0" smtClean="0"/>
              <a:t>We may have had error in starting and stopping the timer occasionally</a:t>
            </a:r>
          </a:p>
        </p:txBody>
      </p:sp>
      <p:pic>
        <p:nvPicPr>
          <p:cNvPr id="4" name="Picture 8" descr="http://www.yousoftware.com/images/red-x.png"/>
          <p:cNvPicPr>
            <a:picLocks noChangeAspect="1" noChangeArrowheads="1"/>
          </p:cNvPicPr>
          <p:nvPr/>
        </p:nvPicPr>
        <p:blipFill>
          <a:blip r:embed="rId2" cstate="print"/>
          <a:srcRect/>
          <a:stretch>
            <a:fillRect/>
          </a:stretch>
        </p:blipFill>
        <p:spPr bwMode="auto">
          <a:xfrm>
            <a:off x="43070" y="-82826"/>
            <a:ext cx="2019300" cy="2019301"/>
          </a:xfrm>
          <a:prstGeom prst="rect">
            <a:avLst/>
          </a:prstGeom>
          <a:noFill/>
        </p:spPr>
      </p:pic>
      <p:pic>
        <p:nvPicPr>
          <p:cNvPr id="5" name="Picture 14" descr="http://www.neowin.net/images/uploaded/Opera_256x256.png"/>
          <p:cNvPicPr>
            <a:picLocks noChangeAspect="1" noChangeArrowheads="1"/>
          </p:cNvPicPr>
          <p:nvPr/>
        </p:nvPicPr>
        <p:blipFill>
          <a:blip r:embed="rId3" cstate="print"/>
          <a:srcRect/>
          <a:stretch>
            <a:fillRect/>
          </a:stretch>
        </p:blipFill>
        <p:spPr bwMode="auto">
          <a:xfrm>
            <a:off x="7402096" y="139148"/>
            <a:ext cx="1500052" cy="1500052"/>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Summary of Topic and </a:t>
            </a:r>
            <a:br>
              <a:rPr lang="en-US" dirty="0" smtClean="0"/>
            </a:br>
            <a:r>
              <a:rPr lang="en-US" dirty="0" smtClean="0"/>
              <a:t>Data Collection</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With each subject we played Tic-</a:t>
            </a:r>
            <a:r>
              <a:rPr lang="en-US" dirty="0" err="1" smtClean="0"/>
              <a:t>Tac</a:t>
            </a:r>
            <a:r>
              <a:rPr lang="en-US" dirty="0" smtClean="0"/>
              <a:t>-Toe with, we recorded the game length, and thereby average time per game, total games, and each game’s outcome to measure competitiveness  </a:t>
            </a:r>
          </a:p>
          <a:p>
            <a:r>
              <a:rPr lang="en-US" dirty="0" smtClean="0"/>
              <a:t>We would ask every third person to walk by our setup in Doylestown or the school if they would like to play</a:t>
            </a:r>
          </a:p>
          <a:p>
            <a:r>
              <a:rPr lang="en-US" dirty="0" smtClean="0"/>
              <a:t>After each game we would ask subjects if they would like to play again, and continued this until they decided they were done. </a:t>
            </a:r>
            <a:endParaRPr lang="en-US" dirty="0"/>
          </a:p>
        </p:txBody>
      </p:sp>
      <p:pic>
        <p:nvPicPr>
          <p:cNvPr id="4" name="Picture 8" descr="http://www.yousoftware.com/images/red-x.png"/>
          <p:cNvPicPr>
            <a:picLocks noChangeAspect="1" noChangeArrowheads="1"/>
          </p:cNvPicPr>
          <p:nvPr/>
        </p:nvPicPr>
        <p:blipFill>
          <a:blip r:embed="rId2" cstate="print"/>
          <a:srcRect/>
          <a:stretch>
            <a:fillRect/>
          </a:stretch>
        </p:blipFill>
        <p:spPr bwMode="auto">
          <a:xfrm>
            <a:off x="43070" y="-82826"/>
            <a:ext cx="2019300" cy="2019301"/>
          </a:xfrm>
          <a:prstGeom prst="rect">
            <a:avLst/>
          </a:prstGeom>
          <a:noFill/>
        </p:spPr>
      </p:pic>
      <p:pic>
        <p:nvPicPr>
          <p:cNvPr id="5" name="Picture 14" descr="http://www.neowin.net/images/uploaded/Opera_256x256.png"/>
          <p:cNvPicPr>
            <a:picLocks noChangeAspect="1" noChangeArrowheads="1"/>
          </p:cNvPicPr>
          <p:nvPr/>
        </p:nvPicPr>
        <p:blipFill>
          <a:blip r:embed="rId3" cstate="print"/>
          <a:srcRect/>
          <a:stretch>
            <a:fillRect/>
          </a:stretch>
        </p:blipFill>
        <p:spPr bwMode="auto">
          <a:xfrm>
            <a:off x="7402096" y="139148"/>
            <a:ext cx="1500052" cy="1500052"/>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is this “Tic-tac-Toe” </a:t>
            </a:r>
            <a:br>
              <a:rPr lang="en-US" dirty="0" smtClean="0"/>
            </a:br>
            <a:r>
              <a:rPr lang="en-US" dirty="0" smtClean="0"/>
              <a:t>of which you speak?</a:t>
            </a:r>
            <a:endParaRPr lang="en-US" dirty="0"/>
          </a:p>
        </p:txBody>
      </p:sp>
      <p:sp>
        <p:nvSpPr>
          <p:cNvPr id="3" name="Content Placeholder 2"/>
          <p:cNvSpPr>
            <a:spLocks noGrp="1"/>
          </p:cNvSpPr>
          <p:nvPr>
            <p:ph idx="1"/>
          </p:nvPr>
        </p:nvSpPr>
        <p:spPr/>
        <p:txBody>
          <a:bodyPr/>
          <a:lstStyle/>
          <a:p>
            <a:r>
              <a:rPr lang="en-US" dirty="0" smtClean="0"/>
              <a:t>You might know it as </a:t>
            </a:r>
            <a:r>
              <a:rPr lang="en-US" dirty="0" err="1" smtClean="0"/>
              <a:t>Noughts</a:t>
            </a:r>
            <a:r>
              <a:rPr lang="en-US" dirty="0" smtClean="0"/>
              <a:t> and Crosses</a:t>
            </a:r>
          </a:p>
          <a:p>
            <a:r>
              <a:rPr lang="en-US" dirty="0" smtClean="0"/>
              <a:t>Tic-</a:t>
            </a:r>
            <a:r>
              <a:rPr lang="en-US" dirty="0" err="1" smtClean="0"/>
              <a:t>Tac</a:t>
            </a:r>
            <a:r>
              <a:rPr lang="en-US" dirty="0" smtClean="0"/>
              <a:t>-Toe is a strategy game played with a grid of 9 squares where players alternate playing X’s or O’s</a:t>
            </a:r>
          </a:p>
          <a:p>
            <a:r>
              <a:rPr lang="en-US" dirty="0" smtClean="0"/>
              <a:t>Many believe it to be the FIRST strategy game, EVER</a:t>
            </a:r>
          </a:p>
          <a:p>
            <a:r>
              <a:rPr lang="en-US" dirty="0" smtClean="0"/>
              <a:t>It is played almost universally</a:t>
            </a:r>
            <a:endParaRPr lang="en-US" dirty="0"/>
          </a:p>
        </p:txBody>
      </p:sp>
      <p:pic>
        <p:nvPicPr>
          <p:cNvPr id="4" name="Picture 8" descr="http://www.yousoftware.com/images/red-x.png"/>
          <p:cNvPicPr>
            <a:picLocks noChangeAspect="1" noChangeArrowheads="1"/>
          </p:cNvPicPr>
          <p:nvPr/>
        </p:nvPicPr>
        <p:blipFill>
          <a:blip r:embed="rId2" cstate="print"/>
          <a:srcRect/>
          <a:stretch>
            <a:fillRect/>
          </a:stretch>
        </p:blipFill>
        <p:spPr bwMode="auto">
          <a:xfrm>
            <a:off x="43070" y="-82826"/>
            <a:ext cx="2019300" cy="2019301"/>
          </a:xfrm>
          <a:prstGeom prst="rect">
            <a:avLst/>
          </a:prstGeom>
          <a:noFill/>
        </p:spPr>
      </p:pic>
      <p:pic>
        <p:nvPicPr>
          <p:cNvPr id="5" name="Picture 14" descr="http://www.neowin.net/images/uploaded/Opera_256x256.png"/>
          <p:cNvPicPr>
            <a:picLocks noChangeAspect="1" noChangeArrowheads="1"/>
          </p:cNvPicPr>
          <p:nvPr/>
        </p:nvPicPr>
        <p:blipFill>
          <a:blip r:embed="rId3" cstate="print"/>
          <a:srcRect/>
          <a:stretch>
            <a:fillRect/>
          </a:stretch>
        </p:blipFill>
        <p:spPr bwMode="auto">
          <a:xfrm>
            <a:off x="7402096" y="139148"/>
            <a:ext cx="1500052" cy="1500052"/>
          </a:xfrm>
          <a:prstGeom prst="rect">
            <a:avLst/>
          </a:prstGeom>
          <a:noFill/>
        </p:spPr>
      </p:pic>
      <p:pic>
        <p:nvPicPr>
          <p:cNvPr id="5124" name="Picture 4" descr="http://t0.gstatic.com/images?q=tbn:ANd9GcRMoNE6yi9wGtPaBN-RRdyGLvJor6YV1UTIs7j_YsMcHp8Q0cgV&amp;t=1"/>
          <p:cNvPicPr>
            <a:picLocks noChangeAspect="1" noChangeArrowheads="1"/>
          </p:cNvPicPr>
          <p:nvPr/>
        </p:nvPicPr>
        <p:blipFill>
          <a:blip r:embed="rId4" cstate="print"/>
          <a:srcRect/>
          <a:stretch>
            <a:fillRect/>
          </a:stretch>
        </p:blipFill>
        <p:spPr bwMode="auto">
          <a:xfrm>
            <a:off x="5867400" y="4343400"/>
            <a:ext cx="2590800" cy="2307773"/>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Games Played vs. Win %</a:t>
            </a:r>
            <a:endParaRPr lang="en-US" dirty="0"/>
          </a:p>
        </p:txBody>
      </p:sp>
      <p:pic>
        <p:nvPicPr>
          <p:cNvPr id="4" name="Picture 8" descr="http://www.yousoftware.com/images/red-x.png"/>
          <p:cNvPicPr>
            <a:picLocks noChangeAspect="1" noChangeArrowheads="1"/>
          </p:cNvPicPr>
          <p:nvPr/>
        </p:nvPicPr>
        <p:blipFill>
          <a:blip r:embed="rId2" cstate="print"/>
          <a:srcRect/>
          <a:stretch>
            <a:fillRect/>
          </a:stretch>
        </p:blipFill>
        <p:spPr bwMode="auto">
          <a:xfrm>
            <a:off x="43070" y="-82826"/>
            <a:ext cx="2019300" cy="2019301"/>
          </a:xfrm>
          <a:prstGeom prst="rect">
            <a:avLst/>
          </a:prstGeom>
          <a:noFill/>
        </p:spPr>
      </p:pic>
      <p:pic>
        <p:nvPicPr>
          <p:cNvPr id="5" name="Picture 14" descr="http://www.neowin.net/images/uploaded/Opera_256x256.png"/>
          <p:cNvPicPr>
            <a:picLocks noChangeAspect="1" noChangeArrowheads="1"/>
          </p:cNvPicPr>
          <p:nvPr/>
        </p:nvPicPr>
        <p:blipFill>
          <a:blip r:embed="rId3" cstate="print"/>
          <a:srcRect/>
          <a:stretch>
            <a:fillRect/>
          </a:stretch>
        </p:blipFill>
        <p:spPr bwMode="auto">
          <a:xfrm>
            <a:off x="7402096" y="139148"/>
            <a:ext cx="1500052" cy="1500052"/>
          </a:xfrm>
          <a:prstGeom prst="rect">
            <a:avLst/>
          </a:prstGeom>
          <a:noFill/>
        </p:spPr>
      </p:pic>
      <p:pic>
        <p:nvPicPr>
          <p:cNvPr id="1026" name="Picture 2"/>
          <p:cNvPicPr>
            <a:picLocks noChangeAspect="1" noChangeArrowheads="1"/>
          </p:cNvPicPr>
          <p:nvPr/>
        </p:nvPicPr>
        <p:blipFill>
          <a:blip r:embed="rId4" cstate="print"/>
          <a:srcRect/>
          <a:stretch>
            <a:fillRect/>
          </a:stretch>
        </p:blipFill>
        <p:spPr bwMode="auto">
          <a:xfrm>
            <a:off x="228600" y="1905000"/>
            <a:ext cx="5943600" cy="4176584"/>
          </a:xfrm>
          <a:prstGeom prst="rect">
            <a:avLst/>
          </a:prstGeom>
          <a:noFill/>
          <a:ln w="9525">
            <a:noFill/>
            <a:miter lim="800000"/>
            <a:headEnd/>
            <a:tailEnd/>
          </a:ln>
          <a:effectLst/>
        </p:spPr>
      </p:pic>
      <p:sp>
        <p:nvSpPr>
          <p:cNvPr id="7" name="TextBox 6"/>
          <p:cNvSpPr txBox="1"/>
          <p:nvPr/>
        </p:nvSpPr>
        <p:spPr>
          <a:xfrm>
            <a:off x="6248400" y="1676400"/>
            <a:ext cx="2667000" cy="4247317"/>
          </a:xfrm>
          <a:prstGeom prst="rect">
            <a:avLst/>
          </a:prstGeom>
          <a:noFill/>
        </p:spPr>
        <p:txBody>
          <a:bodyPr wrap="square" rtlCol="0">
            <a:spAutoFit/>
          </a:bodyPr>
          <a:lstStyle/>
          <a:p>
            <a:r>
              <a:rPr lang="en-US" dirty="0" smtClean="0"/>
              <a:t>The </a:t>
            </a:r>
            <a:r>
              <a:rPr lang="en-US" dirty="0" err="1" smtClean="0"/>
              <a:t>scatterplot</a:t>
            </a:r>
            <a:r>
              <a:rPr lang="en-US" dirty="0" smtClean="0"/>
              <a:t> is very roughly positive, very weak, and barely linear.</a:t>
            </a:r>
          </a:p>
          <a:p>
            <a:endParaRPr lang="en-US" dirty="0" smtClean="0"/>
          </a:p>
          <a:p>
            <a:r>
              <a:rPr lang="en-US" dirty="0" smtClean="0"/>
              <a:t>In fact, the correlation, r, is only 0.014.</a:t>
            </a:r>
          </a:p>
          <a:p>
            <a:endParaRPr lang="en-US" dirty="0" smtClean="0"/>
          </a:p>
          <a:p>
            <a:r>
              <a:rPr lang="en-US" dirty="0" smtClean="0"/>
              <a:t>Just from the </a:t>
            </a:r>
            <a:r>
              <a:rPr lang="en-US" dirty="0" err="1" smtClean="0"/>
              <a:t>scatterplot</a:t>
            </a:r>
            <a:r>
              <a:rPr lang="en-US" dirty="0" smtClean="0"/>
              <a:t>, we can conclude that playing more games is not </a:t>
            </a:r>
            <a:r>
              <a:rPr lang="en-US" dirty="0" err="1" smtClean="0"/>
              <a:t>guarenteed</a:t>
            </a:r>
            <a:r>
              <a:rPr lang="en-US" dirty="0" smtClean="0"/>
              <a:t>, or likely, to increase your win percentage (defined by total wins/total games played)</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Game Time vs. Wins</a:t>
            </a:r>
            <a:endParaRPr lang="en-US" dirty="0"/>
          </a:p>
        </p:txBody>
      </p:sp>
      <p:pic>
        <p:nvPicPr>
          <p:cNvPr id="2050" name="Picture 2"/>
          <p:cNvPicPr>
            <a:picLocks noChangeAspect="1" noChangeArrowheads="1"/>
          </p:cNvPicPr>
          <p:nvPr/>
        </p:nvPicPr>
        <p:blipFill>
          <a:blip r:embed="rId2" cstate="print"/>
          <a:srcRect/>
          <a:stretch>
            <a:fillRect/>
          </a:stretch>
        </p:blipFill>
        <p:spPr bwMode="auto">
          <a:xfrm>
            <a:off x="228600" y="1600200"/>
            <a:ext cx="5691673" cy="4648200"/>
          </a:xfrm>
          <a:prstGeom prst="rect">
            <a:avLst/>
          </a:prstGeom>
          <a:noFill/>
          <a:ln w="9525">
            <a:noFill/>
            <a:miter lim="800000"/>
            <a:headEnd/>
            <a:tailEnd/>
          </a:ln>
          <a:effectLst/>
        </p:spPr>
      </p:pic>
      <p:sp>
        <p:nvSpPr>
          <p:cNvPr id="5" name="TextBox 4"/>
          <p:cNvSpPr txBox="1"/>
          <p:nvPr/>
        </p:nvSpPr>
        <p:spPr>
          <a:xfrm>
            <a:off x="6019800" y="1600200"/>
            <a:ext cx="2819400" cy="3970318"/>
          </a:xfrm>
          <a:prstGeom prst="rect">
            <a:avLst/>
          </a:prstGeom>
          <a:noFill/>
        </p:spPr>
        <p:txBody>
          <a:bodyPr wrap="square" rtlCol="0">
            <a:spAutoFit/>
          </a:bodyPr>
          <a:lstStyle/>
          <a:p>
            <a:r>
              <a:rPr lang="en-US" dirty="0" smtClean="0"/>
              <a:t>The </a:t>
            </a:r>
            <a:r>
              <a:rPr lang="en-US" dirty="0" err="1" smtClean="0"/>
              <a:t>scatterplot</a:t>
            </a:r>
            <a:r>
              <a:rPr lang="en-US" dirty="0" smtClean="0"/>
              <a:t> is roughly linear, negative, and weak.</a:t>
            </a:r>
          </a:p>
          <a:p>
            <a:endParaRPr lang="en-US" dirty="0" smtClean="0"/>
          </a:p>
          <a:p>
            <a:r>
              <a:rPr lang="en-US" dirty="0" smtClean="0"/>
              <a:t>The r is 0.221</a:t>
            </a:r>
          </a:p>
          <a:p>
            <a:endParaRPr lang="en-US" dirty="0" smtClean="0"/>
          </a:p>
          <a:p>
            <a:r>
              <a:rPr lang="en-US" dirty="0" smtClean="0"/>
              <a:t>We can conclude from this graph that longer games do not correlate well with number of wins. This could be extended to mean that thinking moves through, and taking longer per turn, is not likely to increase your number of wins.</a:t>
            </a:r>
            <a:endParaRPr lang="en-US" dirty="0"/>
          </a:p>
        </p:txBody>
      </p:sp>
      <p:pic>
        <p:nvPicPr>
          <p:cNvPr id="6" name="Picture 8" descr="http://www.yousoftware.com/images/red-x.png"/>
          <p:cNvPicPr>
            <a:picLocks noChangeAspect="1" noChangeArrowheads="1"/>
          </p:cNvPicPr>
          <p:nvPr/>
        </p:nvPicPr>
        <p:blipFill>
          <a:blip r:embed="rId3" cstate="print"/>
          <a:srcRect/>
          <a:stretch>
            <a:fillRect/>
          </a:stretch>
        </p:blipFill>
        <p:spPr bwMode="auto">
          <a:xfrm>
            <a:off x="43070" y="-82825"/>
            <a:ext cx="1911625" cy="1911626"/>
          </a:xfrm>
          <a:prstGeom prst="rect">
            <a:avLst/>
          </a:prstGeom>
          <a:noFill/>
        </p:spPr>
      </p:pic>
      <p:pic>
        <p:nvPicPr>
          <p:cNvPr id="7" name="Picture 14" descr="http://www.neowin.net/images/uploaded/Opera_256x256.png"/>
          <p:cNvPicPr>
            <a:picLocks noChangeAspect="1" noChangeArrowheads="1"/>
          </p:cNvPicPr>
          <p:nvPr/>
        </p:nvPicPr>
        <p:blipFill>
          <a:blip r:embed="rId4" cstate="print"/>
          <a:srcRect/>
          <a:stretch>
            <a:fillRect/>
          </a:stretch>
        </p:blipFill>
        <p:spPr bwMode="auto">
          <a:xfrm>
            <a:off x="7402096" y="139148"/>
            <a:ext cx="1420065" cy="1420065"/>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Game Time vs. Setting</a:t>
            </a:r>
            <a:endParaRPr lang="en-US" dirty="0"/>
          </a:p>
        </p:txBody>
      </p:sp>
      <p:pic>
        <p:nvPicPr>
          <p:cNvPr id="3074" name="Picture 2"/>
          <p:cNvPicPr>
            <a:picLocks noChangeAspect="1" noChangeArrowheads="1"/>
          </p:cNvPicPr>
          <p:nvPr/>
        </p:nvPicPr>
        <p:blipFill>
          <a:blip r:embed="rId2" cstate="print"/>
          <a:srcRect/>
          <a:stretch>
            <a:fillRect/>
          </a:stretch>
        </p:blipFill>
        <p:spPr bwMode="auto">
          <a:xfrm>
            <a:off x="228600" y="1143000"/>
            <a:ext cx="6019800" cy="2949702"/>
          </a:xfrm>
          <a:prstGeom prst="rect">
            <a:avLst/>
          </a:prstGeom>
          <a:noFill/>
          <a:ln w="9525">
            <a:noFill/>
            <a:miter lim="800000"/>
            <a:headEnd/>
            <a:tailEnd/>
          </a:ln>
          <a:effectLst/>
        </p:spPr>
      </p:pic>
      <p:sp>
        <p:nvSpPr>
          <p:cNvPr id="7" name="TextBox 6"/>
          <p:cNvSpPr txBox="1"/>
          <p:nvPr/>
        </p:nvSpPr>
        <p:spPr>
          <a:xfrm>
            <a:off x="13252" y="4015556"/>
            <a:ext cx="6523383" cy="2862322"/>
          </a:xfrm>
          <a:prstGeom prst="rect">
            <a:avLst/>
          </a:prstGeom>
          <a:noFill/>
        </p:spPr>
        <p:txBody>
          <a:bodyPr wrap="square" rtlCol="0">
            <a:spAutoFit/>
          </a:bodyPr>
          <a:lstStyle/>
          <a:p>
            <a:r>
              <a:rPr lang="en-US" dirty="0" smtClean="0"/>
              <a:t>The classroom/school setting box plot is right skewed. The outside setting plot is roughly symmetric.</a:t>
            </a:r>
          </a:p>
          <a:p>
            <a:r>
              <a:rPr lang="en-US" dirty="0" smtClean="0"/>
              <a:t>The classroom setting’s median is much higher than the outdoor setting’s, 195 seconds as opposed to 61.5 seconds.</a:t>
            </a:r>
          </a:p>
          <a:p>
            <a:r>
              <a:rPr lang="en-US" dirty="0" smtClean="0"/>
              <a:t>The classroom’s total game times were also much more spread out than the outside’s total game time. The IQR of school games was 200.5 seconds, compared to outside’s IQR of 50 seconds.</a:t>
            </a:r>
          </a:p>
          <a:p>
            <a:r>
              <a:rPr lang="en-US" dirty="0" smtClean="0"/>
              <a:t>Here we can see that people in a school setting are much more willing to be distracted for a longer amount of time than those outside.</a:t>
            </a:r>
            <a:endParaRPr lang="en-US" dirty="0"/>
          </a:p>
        </p:txBody>
      </p:sp>
      <p:pic>
        <p:nvPicPr>
          <p:cNvPr id="3077" name="Picture 5"/>
          <p:cNvPicPr>
            <a:picLocks noChangeAspect="1" noChangeArrowheads="1"/>
          </p:cNvPicPr>
          <p:nvPr/>
        </p:nvPicPr>
        <p:blipFill>
          <a:blip r:embed="rId3" cstate="print"/>
          <a:srcRect/>
          <a:stretch>
            <a:fillRect/>
          </a:stretch>
        </p:blipFill>
        <p:spPr bwMode="auto">
          <a:xfrm>
            <a:off x="6400800" y="1143000"/>
            <a:ext cx="2743200" cy="5551714"/>
          </a:xfrm>
          <a:prstGeom prst="rect">
            <a:avLst/>
          </a:prstGeom>
          <a:noFill/>
          <a:ln w="9525">
            <a:noFill/>
            <a:miter lim="800000"/>
            <a:headEnd/>
            <a:tailEnd/>
          </a:ln>
          <a:effectLst/>
        </p:spPr>
      </p:pic>
      <p:pic>
        <p:nvPicPr>
          <p:cNvPr id="8" name="Picture 8" descr="http://www.yousoftware.com/images/red-x.png"/>
          <p:cNvPicPr>
            <a:picLocks noChangeAspect="1" noChangeArrowheads="1"/>
          </p:cNvPicPr>
          <p:nvPr/>
        </p:nvPicPr>
        <p:blipFill>
          <a:blip r:embed="rId4" cstate="print"/>
          <a:srcRect/>
          <a:stretch>
            <a:fillRect/>
          </a:stretch>
        </p:blipFill>
        <p:spPr bwMode="auto">
          <a:xfrm>
            <a:off x="43070" y="-82825"/>
            <a:ext cx="1378225" cy="1378226"/>
          </a:xfrm>
          <a:prstGeom prst="rect">
            <a:avLst/>
          </a:prstGeom>
          <a:noFill/>
        </p:spPr>
      </p:pic>
      <p:pic>
        <p:nvPicPr>
          <p:cNvPr id="9" name="Picture 14" descr="http://www.neowin.net/images/uploaded/Opera_256x256.png"/>
          <p:cNvPicPr>
            <a:picLocks noChangeAspect="1" noChangeArrowheads="1"/>
          </p:cNvPicPr>
          <p:nvPr/>
        </p:nvPicPr>
        <p:blipFill>
          <a:blip r:embed="rId5" cstate="print"/>
          <a:srcRect/>
          <a:stretch>
            <a:fillRect/>
          </a:stretch>
        </p:blipFill>
        <p:spPr bwMode="auto">
          <a:xfrm>
            <a:off x="7402096" y="139148"/>
            <a:ext cx="1023825" cy="1023825"/>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09600" y="457200"/>
            <a:ext cx="4648200" cy="369332"/>
          </a:xfrm>
          <a:prstGeom prst="rect">
            <a:avLst/>
          </a:prstGeom>
          <a:noFill/>
        </p:spPr>
        <p:txBody>
          <a:bodyPr wrap="square" rtlCol="0">
            <a:spAutoFit/>
          </a:bodyPr>
          <a:lstStyle/>
          <a:p>
            <a:r>
              <a:rPr lang="en-US" dirty="0" smtClean="0"/>
              <a:t>“Hi, would you like to play some Tic </a:t>
            </a:r>
            <a:r>
              <a:rPr lang="en-US" dirty="0" err="1" smtClean="0"/>
              <a:t>Tac</a:t>
            </a:r>
            <a:r>
              <a:rPr lang="en-US" dirty="0" smtClean="0"/>
              <a:t> Toe-”</a:t>
            </a:r>
            <a:endParaRPr lang="en-US" dirty="0"/>
          </a:p>
        </p:txBody>
      </p:sp>
      <p:sp>
        <p:nvSpPr>
          <p:cNvPr id="5" name="TextBox 4"/>
          <p:cNvSpPr txBox="1"/>
          <p:nvPr/>
        </p:nvSpPr>
        <p:spPr>
          <a:xfrm>
            <a:off x="1143000" y="914400"/>
            <a:ext cx="6858000" cy="2585323"/>
          </a:xfrm>
          <a:prstGeom prst="rect">
            <a:avLst/>
          </a:prstGeom>
          <a:noFill/>
        </p:spPr>
        <p:txBody>
          <a:bodyPr wrap="square" rtlCol="0">
            <a:spAutoFit/>
          </a:bodyPr>
          <a:lstStyle/>
          <a:p>
            <a:r>
              <a:rPr lang="en-US" sz="5400" dirty="0" smtClean="0">
                <a:solidFill>
                  <a:srgbClr val="FF0000"/>
                </a:solidFill>
              </a:rPr>
              <a:t>OHH I’M SO BAD AT TIC TAC TOE! DOESN’T NOBODY EVER WIN?</a:t>
            </a:r>
            <a:endParaRPr lang="en-US" sz="5400" dirty="0">
              <a:solidFill>
                <a:srgbClr val="FF0000"/>
              </a:solidFill>
            </a:endParaRPr>
          </a:p>
        </p:txBody>
      </p:sp>
      <p:sp>
        <p:nvSpPr>
          <p:cNvPr id="6" name="TextBox 5"/>
          <p:cNvSpPr txBox="1"/>
          <p:nvPr/>
        </p:nvSpPr>
        <p:spPr>
          <a:xfrm>
            <a:off x="4114800" y="3581400"/>
            <a:ext cx="4495800" cy="646331"/>
          </a:xfrm>
          <a:prstGeom prst="rect">
            <a:avLst/>
          </a:prstGeom>
          <a:noFill/>
        </p:spPr>
        <p:txBody>
          <a:bodyPr wrap="square" rtlCol="0">
            <a:spAutoFit/>
          </a:bodyPr>
          <a:lstStyle/>
          <a:p>
            <a:r>
              <a:rPr lang="en-US" dirty="0" smtClean="0"/>
              <a:t>“No, actually we get a lot of wins, and some losses, but yes people tie pretty often-”</a:t>
            </a:r>
            <a:endParaRPr lang="en-US" dirty="0"/>
          </a:p>
        </p:txBody>
      </p:sp>
      <p:sp>
        <p:nvSpPr>
          <p:cNvPr id="7" name="TextBox 6"/>
          <p:cNvSpPr txBox="1"/>
          <p:nvPr/>
        </p:nvSpPr>
        <p:spPr>
          <a:xfrm>
            <a:off x="304800" y="4343400"/>
            <a:ext cx="8839200" cy="2308324"/>
          </a:xfrm>
          <a:prstGeom prst="rect">
            <a:avLst/>
          </a:prstGeom>
          <a:noFill/>
        </p:spPr>
        <p:txBody>
          <a:bodyPr wrap="square" rtlCol="0">
            <a:spAutoFit/>
          </a:bodyPr>
          <a:lstStyle/>
          <a:p>
            <a:r>
              <a:rPr lang="en-US" sz="4800" dirty="0" smtClean="0">
                <a:solidFill>
                  <a:srgbClr val="FF0000"/>
                </a:solidFill>
              </a:rPr>
              <a:t>YEAH ITS IMPOSSIBLE TO WIN BUT OKAY I’LL PLAY A LITTLE! IT’S JUST GOING TO BE A TIE THOUGH!</a:t>
            </a:r>
            <a:endParaRPr lang="en-US" sz="4800"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51"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770" decel="100000"/>
                                        <p:tgtEl>
                                          <p:spTgt spid="5"/>
                                        </p:tgtEl>
                                      </p:cBhvr>
                                    </p:animEffect>
                                    <p:animScale>
                                      <p:cBhvr>
                                        <p:cTn id="13" dur="770" decel="100000"/>
                                        <p:tgtEl>
                                          <p:spTgt spid="5"/>
                                        </p:tgtEl>
                                      </p:cBhvr>
                                      <p:from x="10000" y="10000"/>
                                      <p:to x="200000" y="450000"/>
                                    </p:animScale>
                                    <p:animScale>
                                      <p:cBhvr>
                                        <p:cTn id="14" dur="1230" accel="100000" fill="hold">
                                          <p:stCondLst>
                                            <p:cond delay="770"/>
                                          </p:stCondLst>
                                        </p:cTn>
                                        <p:tgtEl>
                                          <p:spTgt spid="5"/>
                                        </p:tgtEl>
                                      </p:cBhvr>
                                      <p:from x="200000" y="450000"/>
                                      <p:to x="100000" y="100000"/>
                                    </p:animScale>
                                    <p:set>
                                      <p:cBhvr>
                                        <p:cTn id="15" dur="770" fill="hold"/>
                                        <p:tgtEl>
                                          <p:spTgt spid="5"/>
                                        </p:tgtEl>
                                        <p:attrNameLst>
                                          <p:attrName>ppt_x</p:attrName>
                                        </p:attrNameLst>
                                      </p:cBhvr>
                                      <p:to>
                                        <p:strVal val="(0.5)"/>
                                      </p:to>
                                    </p:set>
                                    <p:anim from="(0.5)" to="(#ppt_x)" calcmode="lin" valueType="num">
                                      <p:cBhvr>
                                        <p:cTn id="16" dur="1230" accel="100000" fill="hold">
                                          <p:stCondLst>
                                            <p:cond delay="770"/>
                                          </p:stCondLst>
                                        </p:cTn>
                                        <p:tgtEl>
                                          <p:spTgt spid="5"/>
                                        </p:tgtEl>
                                        <p:attrNameLst>
                                          <p:attrName>ppt_x</p:attrName>
                                        </p:attrNameLst>
                                      </p:cBhvr>
                                    </p:anim>
                                    <p:set>
                                      <p:cBhvr>
                                        <p:cTn id="17" dur="770" fill="hold"/>
                                        <p:tgtEl>
                                          <p:spTgt spid="5"/>
                                        </p:tgtEl>
                                        <p:attrNameLst>
                                          <p:attrName>ppt_y</p:attrName>
                                        </p:attrNameLst>
                                      </p:cBhvr>
                                      <p:to>
                                        <p:strVal val="(#ppt_y+0.4)"/>
                                      </p:to>
                                    </p:set>
                                    <p:anim from="(#ppt_y+0.4)" to="(#ppt_y)" calcmode="lin" valueType="num">
                                      <p:cBhvr>
                                        <p:cTn id="18" dur="1230" accel="100000" fill="hold">
                                          <p:stCondLst>
                                            <p:cond delay="770"/>
                                          </p:stCondLst>
                                        </p:cTn>
                                        <p:tgtEl>
                                          <p:spTgt spid="5"/>
                                        </p:tgtEl>
                                        <p:attrNameLst>
                                          <p:attrName>ppt_y</p:attrName>
                                        </p:attrNameLst>
                                      </p:cBhvr>
                                    </p:anim>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blinds(horizontal)">
                                      <p:cBhvr>
                                        <p:cTn id="23" dur="500"/>
                                        <p:tgtEl>
                                          <p:spTgt spid="6"/>
                                        </p:tgtEl>
                                      </p:cBhvr>
                                    </p:animEffect>
                                  </p:childTnLst>
                                </p:cTn>
                              </p:par>
                            </p:childTnLst>
                          </p:cTn>
                        </p:par>
                      </p:childTnLst>
                    </p:cTn>
                  </p:par>
                  <p:par>
                    <p:cTn id="24" fill="hold">
                      <p:stCondLst>
                        <p:cond delay="indefinite"/>
                      </p:stCondLst>
                      <p:childTnLst>
                        <p:par>
                          <p:cTn id="25" fill="hold">
                            <p:stCondLst>
                              <p:cond delay="0"/>
                            </p:stCondLst>
                            <p:childTnLst>
                              <p:par>
                                <p:cTn id="26" presetID="51" presetClass="entr" presetSubtype="0" fill="hold" grpId="0" nodeType="click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fade">
                                      <p:cBhvr>
                                        <p:cTn id="28" dur="770" decel="100000"/>
                                        <p:tgtEl>
                                          <p:spTgt spid="7"/>
                                        </p:tgtEl>
                                      </p:cBhvr>
                                    </p:animEffect>
                                    <p:animScale>
                                      <p:cBhvr>
                                        <p:cTn id="29" dur="770" decel="100000"/>
                                        <p:tgtEl>
                                          <p:spTgt spid="7"/>
                                        </p:tgtEl>
                                      </p:cBhvr>
                                      <p:from x="10000" y="10000"/>
                                      <p:to x="200000" y="450000"/>
                                    </p:animScale>
                                    <p:animScale>
                                      <p:cBhvr>
                                        <p:cTn id="30" dur="1230" accel="100000" fill="hold">
                                          <p:stCondLst>
                                            <p:cond delay="770"/>
                                          </p:stCondLst>
                                        </p:cTn>
                                        <p:tgtEl>
                                          <p:spTgt spid="7"/>
                                        </p:tgtEl>
                                      </p:cBhvr>
                                      <p:from x="200000" y="450000"/>
                                      <p:to x="100000" y="100000"/>
                                    </p:animScale>
                                    <p:set>
                                      <p:cBhvr>
                                        <p:cTn id="31" dur="770" fill="hold"/>
                                        <p:tgtEl>
                                          <p:spTgt spid="7"/>
                                        </p:tgtEl>
                                        <p:attrNameLst>
                                          <p:attrName>ppt_x</p:attrName>
                                        </p:attrNameLst>
                                      </p:cBhvr>
                                      <p:to>
                                        <p:strVal val="(0.5)"/>
                                      </p:to>
                                    </p:set>
                                    <p:anim from="(0.5)" to="(#ppt_x)" calcmode="lin" valueType="num">
                                      <p:cBhvr>
                                        <p:cTn id="32" dur="1230" accel="100000" fill="hold">
                                          <p:stCondLst>
                                            <p:cond delay="770"/>
                                          </p:stCondLst>
                                        </p:cTn>
                                        <p:tgtEl>
                                          <p:spTgt spid="7"/>
                                        </p:tgtEl>
                                        <p:attrNameLst>
                                          <p:attrName>ppt_x</p:attrName>
                                        </p:attrNameLst>
                                      </p:cBhvr>
                                    </p:anim>
                                    <p:set>
                                      <p:cBhvr>
                                        <p:cTn id="33" dur="770" fill="hold"/>
                                        <p:tgtEl>
                                          <p:spTgt spid="7"/>
                                        </p:tgtEl>
                                        <p:attrNameLst>
                                          <p:attrName>ppt_y</p:attrName>
                                        </p:attrNameLst>
                                      </p:cBhvr>
                                      <p:to>
                                        <p:strVal val="(#ppt_y+0.4)"/>
                                      </p:to>
                                    </p:set>
                                    <p:anim from="(#ppt_y+0.4)" to="(#ppt_y)" calcmode="lin" valueType="num">
                                      <p:cBhvr>
                                        <p:cTn id="34" dur="1230" accel="100000" fill="hold">
                                          <p:stCondLst>
                                            <p:cond delay="770"/>
                                          </p:stCondLst>
                                        </p:cTn>
                                        <p:tgtEl>
                                          <p:spTgt spid="7"/>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Testing Wins</a:t>
            </a:r>
            <a:endParaRPr lang="en-US" dirty="0"/>
          </a:p>
        </p:txBody>
      </p:sp>
      <p:pic>
        <p:nvPicPr>
          <p:cNvPr id="4098" name="Picture 2"/>
          <p:cNvPicPr>
            <a:picLocks noChangeAspect="1" noChangeArrowheads="1"/>
          </p:cNvPicPr>
          <p:nvPr/>
        </p:nvPicPr>
        <p:blipFill>
          <a:blip r:embed="rId3" cstate="print"/>
          <a:srcRect/>
          <a:stretch>
            <a:fillRect/>
          </a:stretch>
        </p:blipFill>
        <p:spPr bwMode="auto">
          <a:xfrm>
            <a:off x="4419600" y="1752600"/>
            <a:ext cx="4198776" cy="3429000"/>
          </a:xfrm>
          <a:prstGeom prst="rect">
            <a:avLst/>
          </a:prstGeom>
          <a:noFill/>
          <a:ln w="9525">
            <a:noFill/>
            <a:miter lim="800000"/>
            <a:headEnd/>
            <a:tailEnd/>
          </a:ln>
          <a:effectLst/>
        </p:spPr>
      </p:pic>
      <p:graphicFrame>
        <p:nvGraphicFramePr>
          <p:cNvPr id="4099" name="Object 3"/>
          <p:cNvGraphicFramePr>
            <a:graphicFrameLocks noChangeAspect="1"/>
          </p:cNvGraphicFramePr>
          <p:nvPr/>
        </p:nvGraphicFramePr>
        <p:xfrm>
          <a:off x="609600" y="2438400"/>
          <a:ext cx="3616325" cy="2133600"/>
        </p:xfrm>
        <a:graphic>
          <a:graphicData uri="http://schemas.openxmlformats.org/presentationml/2006/ole">
            <p:oleObj spid="_x0000_s4099" name="Equation" r:id="rId4" imgW="774360" imgH="457200" progId="Equation.3">
              <p:embed/>
            </p:oleObj>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492</TotalTime>
  <Words>997</Words>
  <Application>Microsoft Office PowerPoint</Application>
  <PresentationFormat>On-screen Show (4:3)</PresentationFormat>
  <Paragraphs>138</Paragraphs>
  <Slides>24</Slides>
  <Notes>0</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24</vt:i4>
      </vt:variant>
    </vt:vector>
  </HeadingPairs>
  <TitlesOfParts>
    <vt:vector size="27" baseType="lpstr">
      <vt:lpstr>Office Theme</vt:lpstr>
      <vt:lpstr>Equation</vt:lpstr>
      <vt:lpstr>Microsoft Equation 3.0</vt:lpstr>
      <vt:lpstr>Tic-Tac-Tolerance</vt:lpstr>
      <vt:lpstr>Introduction</vt:lpstr>
      <vt:lpstr>Summary of Topic and  Data Collection</vt:lpstr>
      <vt:lpstr>What is this “Tic-tac-Toe”  of which you speak?</vt:lpstr>
      <vt:lpstr>Games Played vs. Win %</vt:lpstr>
      <vt:lpstr>Game Time vs. Wins</vt:lpstr>
      <vt:lpstr>Game Time vs. Setting</vt:lpstr>
      <vt:lpstr>Slide 8</vt:lpstr>
      <vt:lpstr>Testing Wins</vt:lpstr>
      <vt:lpstr>Testing Wins</vt:lpstr>
      <vt:lpstr>Testing Wins</vt:lpstr>
      <vt:lpstr>Testing Wins</vt:lpstr>
      <vt:lpstr>Testing Game Time with Age</vt:lpstr>
      <vt:lpstr>Testing Game Time with Age</vt:lpstr>
      <vt:lpstr>Testing Time with Age</vt:lpstr>
      <vt:lpstr>Testing Time with Age</vt:lpstr>
      <vt:lpstr>Testing Competitiveness with Gender</vt:lpstr>
      <vt:lpstr>Testing Competitiveness with Gender</vt:lpstr>
      <vt:lpstr>Testing Competitiveness with Gender</vt:lpstr>
      <vt:lpstr>Testing Competitiveness with Gender</vt:lpstr>
      <vt:lpstr>Conclusions</vt:lpstr>
      <vt:lpstr>Opinions</vt:lpstr>
      <vt:lpstr>Applications</vt:lpstr>
      <vt:lpstr>Bias/Error</vt:lpstr>
    </vt:vector>
  </TitlesOfParts>
  <Company>Central Bucks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Tic-Tac-Tolerance</dc:title>
  <dc:creator>Graham.S215</dc:creator>
  <cp:lastModifiedBy>Graham.S215</cp:lastModifiedBy>
  <cp:revision>55</cp:revision>
  <dcterms:created xsi:type="dcterms:W3CDTF">2011-06-01T17:29:21Z</dcterms:created>
  <dcterms:modified xsi:type="dcterms:W3CDTF">2011-06-07T16:38:18Z</dcterms:modified>
</cp:coreProperties>
</file>